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Roboto" panose="02000000000000000000" pitchFamily="2" charset="0"/>
      <p:regular r:id="rId40"/>
      <p:bold r:id="rId41"/>
      <p:italic r:id="rId42"/>
      <p:boldItalic r:id="rId43"/>
    </p:embeddedFont>
    <p:embeddedFont>
      <p:font typeface="Source Sans Pro" panose="020B0503030403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7A8C"/>
    <a:srgbClr val="0085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5" autoAdjust="0"/>
    <p:restoredTop sz="94652" autoAdjust="0"/>
  </p:normalViewPr>
  <p:slideViewPr>
    <p:cSldViewPr snapToGrid="0">
      <p:cViewPr varScale="1">
        <p:scale>
          <a:sx n="107" d="100"/>
          <a:sy n="107" d="100"/>
        </p:scale>
        <p:origin x="114" y="75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6b89a2c137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6b89a2c137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79775ce975_2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79775ce975_2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84efcde6bc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84efcde6bc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ffce10c43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ffce10c43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95000"/>
              </a:lnSpc>
              <a:spcBef>
                <a:spcPts val="90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4c277e00a9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14c277e00a9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04f8ba4d7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204f8ba4d7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79775ce975_2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79775ce975_2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cf33dfbd5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cf33dfbd53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79775ce975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79775ce975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sv"/>
              <a:t>As for the technical requirements of the data, is the data sound enough to enable varying utilizations in the future? Or if the data has to be fixed technically speaking, does the expected value of data outweigh the costs arising from fixing the data? Is the data usable as complementing other data?</a:t>
            </a:r>
            <a:endParaRPr/>
          </a:p>
          <a:p>
            <a:pPr marL="457200" lvl="0" indent="-298450" algn="l" rtl="0">
              <a:spcBef>
                <a:spcPts val="0"/>
              </a:spcBef>
              <a:spcAft>
                <a:spcPts val="0"/>
              </a:spcAft>
              <a:buSzPts val="1100"/>
              <a:buChar char="●"/>
            </a:pPr>
            <a:r>
              <a:rPr lang="sv"/>
              <a:t>Is the data usable as a point of comparison for other data?s the data only partially analyzed?</a:t>
            </a:r>
            <a:endParaRPr/>
          </a:p>
          <a:p>
            <a:pPr marL="457200" lvl="0" indent="-298450" algn="l" rtl="0">
              <a:spcBef>
                <a:spcPts val="0"/>
              </a:spcBef>
              <a:spcAft>
                <a:spcPts val="0"/>
              </a:spcAft>
              <a:buSzPts val="1100"/>
              <a:buChar char="●"/>
            </a:pPr>
            <a:r>
              <a:rPr lang="sv"/>
              <a:t>Is it reasonable to expect that with future research methods the data can be utilized even more? As an example, currently we have a lots of information about genomes, but yet we don’t know how to best utilize or analyze that information.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79775ce975_2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79775ce975_2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sv"/>
              <a:t>Is the data crucial for the future progression of the discipline or some areas of it?</a:t>
            </a:r>
            <a:endParaRPr/>
          </a:p>
          <a:p>
            <a:pPr marL="457200" lvl="0" indent="-298450" algn="l" rtl="0">
              <a:spcBef>
                <a:spcPts val="0"/>
              </a:spcBef>
              <a:spcAft>
                <a:spcPts val="0"/>
              </a:spcAft>
              <a:buSzPts val="1100"/>
              <a:buChar char="●"/>
            </a:pPr>
            <a:r>
              <a:rPr lang="sv"/>
              <a:t>Can further utilization of the data lead to significant scientific discoveries or publications?</a:t>
            </a:r>
            <a:endParaRPr/>
          </a:p>
          <a:p>
            <a:pPr marL="457200" lvl="0" indent="-298450" algn="l" rtl="0">
              <a:spcBef>
                <a:spcPts val="0"/>
              </a:spcBef>
              <a:spcAft>
                <a:spcPts val="0"/>
              </a:spcAft>
              <a:buSzPts val="1100"/>
              <a:buChar char="●"/>
            </a:pPr>
            <a:r>
              <a:rPr lang="sv"/>
              <a:t>Is the data scientifically or culturally unique?</a:t>
            </a:r>
            <a:endParaRPr/>
          </a:p>
          <a:p>
            <a:pPr marL="457200" lvl="0" indent="-298450" algn="l" rtl="0">
              <a:spcBef>
                <a:spcPts val="0"/>
              </a:spcBef>
              <a:spcAft>
                <a:spcPts val="0"/>
              </a:spcAft>
              <a:buSzPts val="1100"/>
              <a:buChar char="●"/>
            </a:pPr>
            <a:r>
              <a:rPr lang="sv"/>
              <a:t>Can further utilization of the data lead to commercial applications, business collaboration or patents? *Does the data have significant educational value, so it could be utilized e.g. in researcher training?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ffce10c4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ffce10c4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79775ce975_2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179775ce975_2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sv"/>
              <a:t>Has the data been utilized in some particularly significant publication or scientific discovery? </a:t>
            </a:r>
            <a:endParaRPr/>
          </a:p>
          <a:p>
            <a:pPr marL="457200" lvl="0" indent="-298450" algn="l" rtl="0">
              <a:spcBef>
                <a:spcPts val="0"/>
              </a:spcBef>
              <a:spcAft>
                <a:spcPts val="0"/>
              </a:spcAft>
              <a:buSzPts val="1100"/>
              <a:buChar char="●"/>
            </a:pPr>
            <a:r>
              <a:rPr lang="sv"/>
              <a:t>Is the data crucial for national or global research infrastructures?</a:t>
            </a:r>
            <a:endParaRPr/>
          </a:p>
          <a:p>
            <a:pPr marL="457200" lvl="0" indent="-298450" algn="l" rtl="0">
              <a:spcBef>
                <a:spcPts val="0"/>
              </a:spcBef>
              <a:spcAft>
                <a:spcPts val="0"/>
              </a:spcAft>
              <a:buSzPts val="1100"/>
              <a:buChar char="●"/>
            </a:pPr>
            <a:r>
              <a:rPr lang="sv"/>
              <a:t>Has the data been utilized in significant research collaboration between various organizations? </a:t>
            </a:r>
            <a:endParaRPr/>
          </a:p>
          <a:p>
            <a:pPr marL="457200" lvl="0" indent="-298450" algn="l" rtl="0">
              <a:spcBef>
                <a:spcPts val="0"/>
              </a:spcBef>
              <a:spcAft>
                <a:spcPts val="0"/>
              </a:spcAft>
              <a:buSzPts val="1100"/>
              <a:buChar char="●"/>
            </a:pPr>
            <a:r>
              <a:rPr lang="sv"/>
              <a:t>Has the production of data in itself required significant investments and resources?				</a:t>
            </a:r>
            <a:endParaRPr/>
          </a:p>
          <a:p>
            <a:pPr marL="457200" lvl="0" indent="-298450" algn="l" rtl="0">
              <a:spcBef>
                <a:spcPts val="0"/>
              </a:spcBef>
              <a:spcAft>
                <a:spcPts val="0"/>
              </a:spcAft>
              <a:buSzPts val="1100"/>
              <a:buChar char="●"/>
            </a:pPr>
            <a:r>
              <a:rPr lang="sv"/>
              <a:t>Has the data already previously been assessed by e.g. Ethics Committee? Committees’ reports may be useful for decision-making.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79775ce975_2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79775ce975_2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84efcde6bc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184efcde6b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730f56bdb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730f56bdb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730f56bdbc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1730f56bdbc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04f8ba4d7a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204f8ba4d7a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4c277e00a9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4c277e00a9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5169a22603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5169a22603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4ee03ce8ea_5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14ee03ce8ea_5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179775ce975_2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179775ce975_2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79775ce975_2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79775ce975_2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114300" lvl="0" indent="0" algn="l" rtl="0">
              <a:lnSpc>
                <a:spcPct val="142857"/>
              </a:lnSpc>
              <a:spcBef>
                <a:spcPts val="500"/>
              </a:spcBef>
              <a:spcAft>
                <a:spcPts val="0"/>
              </a:spcAft>
              <a:buClr>
                <a:schemeClr val="dk1"/>
              </a:buClr>
              <a:buSzPts val="1100"/>
              <a:buFont typeface="Arial"/>
              <a:buNone/>
            </a:pPr>
            <a:r>
              <a:rPr lang="sv" sz="1050">
                <a:solidFill>
                  <a:schemeClr val="dk1"/>
                </a:solidFill>
                <a:highlight>
                  <a:srgbClr val="FFFFFF"/>
                </a:highlight>
                <a:latin typeface="Roboto"/>
                <a:ea typeface="Roboto"/>
                <a:cs typeface="Roboto"/>
                <a:sym typeface="Roboto"/>
              </a:rPr>
              <a:t>LIITE 1: SANASTO Tutkimusaineisto (research material) on tutkijan tai tutkimusryhmän tutki-musprosessin aikana käyttämä resurssi, eli digitaalisessa, analogisessa tai fyysisessä muodossa olevaa tieteellisen ja taiteellisen tutkimuksen perus-aineistoa. Tutkimusaineisto on laajempi käsite kuin tutkimusdata, kattaen esimerkiksi lähdekirjallisuuden (esimerkiksi asiakirja-aineisto) ja näytteet (esimerkiksi verinäytteet, sammalet). Tutkimusdata (research data) on tutkimusaineistoa, joka on kerätty, havaittu, mitattu tai luotu hypoteesien vahvistamiseksi ja tutkimustulosten toden-tamiseksi. Tutkimusdata voi yleensä olla digitaalisessa muodossa, mutta se voi esiintyä myös analogisessa tai fyysisessä muodossa (esimerkiksi laboratoriopäiväkirjat)</a:t>
            </a:r>
            <a:endParaRPr sz="1050">
              <a:solidFill>
                <a:schemeClr val="dk1"/>
              </a:solidFill>
              <a:highlight>
                <a:srgbClr val="FFFFFF"/>
              </a:highlight>
              <a:latin typeface="Roboto"/>
              <a:ea typeface="Roboto"/>
              <a:cs typeface="Roboto"/>
              <a:sym typeface="Roboto"/>
            </a:endParaRPr>
          </a:p>
          <a:p>
            <a:pPr marL="165100" marR="165100" lvl="0" indent="0" algn="l" rtl="0">
              <a:lnSpc>
                <a:spcPct val="115000"/>
              </a:lnSpc>
              <a:spcBef>
                <a:spcPts val="0"/>
              </a:spcBef>
              <a:spcAft>
                <a:spcPts val="60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84efcde6bc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184efcde6bc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39859b98bb_5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139859b98bb_5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84efcde6bc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84efcde6bc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14ee03ce8ea_5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14ee03ce8ea_5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275"/>
              <a:buFont typeface="Arial"/>
              <a:buNone/>
            </a:pPr>
            <a:r>
              <a:rPr lang="sv" sz="1400">
                <a:solidFill>
                  <a:srgbClr val="595959"/>
                </a:solidFill>
              </a:rPr>
              <a:t>a) Cite a specific slice or subset (the set of updates to the dataset made during a particular period</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of time or to a particular area of the dataset); Example:</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Data Request T.Jansen; SAHFOS; Work published 2014 via SAHFOS ; Area Def: 54-65°N, 0-45°W.</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Temporal Def: 1980-2012 (April-August) Taxonomic Def: All zooplankton; (dataset).</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https://doi.org/10.7487/2014.15.1.1</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b) Cite a specific snap-shot</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(a copy of the entire dataset made at a specific time); Example:</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 König-Langlo, G., &amp; Sieger, R. (2010). BSRN snapshot 2010-01 as ISO image file (3.75 GB)</a:t>
            </a:r>
            <a:endParaRPr sz="140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sv" sz="1400">
                <a:solidFill>
                  <a:srgbClr val="595959"/>
                </a:solidFill>
              </a:rPr>
              <a:t>[Data set]. PANGAEA - Data Publisher for Earth &amp; Environmental Science. (dataset).</a:t>
            </a:r>
            <a:endParaRPr sz="1400">
              <a:solidFill>
                <a:srgbClr val="595959"/>
              </a:solidFill>
            </a:endParaRPr>
          </a:p>
          <a:p>
            <a:pPr marL="0" lvl="0" indent="0" algn="l" rtl="0">
              <a:lnSpc>
                <a:spcPct val="95000"/>
              </a:lnSpc>
              <a:spcBef>
                <a:spcPts val="1200"/>
              </a:spcBef>
              <a:spcAft>
                <a:spcPts val="1200"/>
              </a:spcAft>
              <a:buClr>
                <a:schemeClr val="dk1"/>
              </a:buClr>
              <a:buSzPts val="275"/>
              <a:buFont typeface="Arial"/>
              <a:buNone/>
            </a:pPr>
            <a:r>
              <a:rPr lang="sv" sz="1400">
                <a:solidFill>
                  <a:srgbClr val="595959"/>
                </a:solidFill>
              </a:rPr>
              <a:t>https://doi.org/10.1594/pangaea.833424</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15169a22603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15169a22603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84efcde6bc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184efcde6bc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184efcde6bc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184efcde6bc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84efcde6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184efcde6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39859b98bb_5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39859b98bb_5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79775ce975_2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79775ce975_2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4c277e00a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4c277e00a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6b89a2c137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6b89a2c137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39859b98bb_5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39859b98bb_5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5169a2260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5169a2260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275"/>
              <a:buFont typeface="Arial"/>
              <a:buNone/>
            </a:pPr>
            <a:endParaRPr sz="135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sv"/>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hyperlink" Target="koko%20tutkimusartikkeli%20englanniksi" TargetMode="External"/><Relationship Id="rId4" Type="http://schemas.openxmlformats.org/officeDocument/2006/relationships/hyperlink" Target="https://vastuullinentiede.fi/fi/jatkokaytto/tutkimusaineiston-kulttuuriperintoarvo"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s://kansallisarkisto.fi/uploads/Viranomaisille/Arvonmaaritys_ja_seulonta/2022/Arvonm%C3%A4%C3%A4ritys-%20ja%20seulontapolitiikka%20versio%201.6..pdf" TargetMode="External"/><Relationship Id="rId4" Type="http://schemas.openxmlformats.org/officeDocument/2006/relationships/hyperlink" Target="https://www.stat.fi/org/vuosiohjelma/tietoaineistojen-laatukriteerit.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s://tenk.fi/fi/ohjeet-ja-aineistot/ihmistieteiden-eettisen-ennakkoarvioinnin-ohje"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https://doi.org/10.5281/zenodo.5785971"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hyperlink" Target="https://doi.org/10.5281/zenodo.5785971" TargetMode="Externa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3data.org/"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hyperlink" Target="https://doi.org/10.14454/3w3z-sa82" TargetMode="External"/><Relationship Id="rId3" Type="http://schemas.openxmlformats.org/officeDocument/2006/relationships/hyperlink" Target="https://doi.org/10.7487/2014.15.1.1" TargetMode="External"/><Relationship Id="rId7" Type="http://schemas.openxmlformats.org/officeDocument/2006/relationships/hyperlink" Target="https://doi.org/10.xxxx/bigmoo.360873"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hyperlink" Target="https://doi.org/10.xxxx/notmoo.857988" TargetMode="External"/><Relationship Id="rId5" Type="http://schemas.openxmlformats.org/officeDocument/2006/relationships/hyperlink" Target="https://doi.org/10.xxxx/notfoo.547983" TargetMode="External"/><Relationship Id="rId10" Type="http://schemas.openxmlformats.org/officeDocument/2006/relationships/image" Target="../media/image3.png"/><Relationship Id="rId4" Type="http://schemas.openxmlformats.org/officeDocument/2006/relationships/hyperlink" Target="https://doi.org/10.1594/pangaea.833424" TargetMode="External"/><Relationship Id="rId9"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hyperlink" Target="https://www.kielipankki.fi/lic/aku-egg/?lang=fi" TargetMode="Externa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hyperlink" Target="https://www.fairdata.fi/fairdata-pas-tutkijalle/"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https://orcid.org/0000-0003-3820-5899" TargetMode="External"/><Relationship Id="rId13" Type="http://schemas.openxmlformats.org/officeDocument/2006/relationships/hyperlink" Target="https://orcid.org/0000-0002-3730-9840" TargetMode="External"/><Relationship Id="rId18" Type="http://schemas.openxmlformats.org/officeDocument/2006/relationships/hyperlink" Target="https://orcid.org/0000-0003-3538-0720" TargetMode="External"/><Relationship Id="rId3" Type="http://schemas.openxmlformats.org/officeDocument/2006/relationships/hyperlink" Target="https://orcid.org/0000-0002-3336-2003" TargetMode="External"/><Relationship Id="rId21" Type="http://schemas.openxmlformats.org/officeDocument/2006/relationships/hyperlink" Target="https://orcid.org/0000-0003-3958-9732" TargetMode="External"/><Relationship Id="rId7" Type="http://schemas.openxmlformats.org/officeDocument/2006/relationships/hyperlink" Target="https://orcid.org/0000-0003-1067-5020" TargetMode="External"/><Relationship Id="rId12" Type="http://schemas.openxmlformats.org/officeDocument/2006/relationships/hyperlink" Target="https://orcid.org/0000-0002-1864-9428" TargetMode="External"/><Relationship Id="rId17" Type="http://schemas.openxmlformats.org/officeDocument/2006/relationships/hyperlink" Target="https://orcid.org/0000-0001-7658-6026" TargetMode="External"/><Relationship Id="rId2" Type="http://schemas.openxmlformats.org/officeDocument/2006/relationships/notesSlide" Target="../notesSlides/notesSlide37.xml"/><Relationship Id="rId16" Type="http://schemas.openxmlformats.org/officeDocument/2006/relationships/hyperlink" Target="https://orcid.org/0000-0001-6115-3359" TargetMode="External"/><Relationship Id="rId20" Type="http://schemas.openxmlformats.org/officeDocument/2006/relationships/hyperlink" Target="https://orcid.org/0000-0002-3448-3448" TargetMode="External"/><Relationship Id="rId1" Type="http://schemas.openxmlformats.org/officeDocument/2006/relationships/slideLayout" Target="../slideLayouts/slideLayout3.xml"/><Relationship Id="rId6" Type="http://schemas.openxmlformats.org/officeDocument/2006/relationships/hyperlink" Target="https://orcid.org/0000-0003-4460-3906" TargetMode="External"/><Relationship Id="rId11" Type="http://schemas.openxmlformats.org/officeDocument/2006/relationships/hyperlink" Target="https://orcid.org/0000-0003-2602-5110" TargetMode="External"/><Relationship Id="rId5" Type="http://schemas.openxmlformats.org/officeDocument/2006/relationships/hyperlink" Target="https://orcid.org/0000-0001-5605-9122" TargetMode="External"/><Relationship Id="rId15" Type="http://schemas.openxmlformats.org/officeDocument/2006/relationships/hyperlink" Target="https://orcid.org/0000-0002-4953-6354" TargetMode="External"/><Relationship Id="rId23" Type="http://schemas.openxmlformats.org/officeDocument/2006/relationships/image" Target="../media/image4.png"/><Relationship Id="rId10" Type="http://schemas.openxmlformats.org/officeDocument/2006/relationships/hyperlink" Target="https://orcid.org/0000-0003-1919-1380" TargetMode="External"/><Relationship Id="rId19" Type="http://schemas.openxmlformats.org/officeDocument/2006/relationships/hyperlink" Target="https://orcid.org/0000-0003-2098-8389" TargetMode="External"/><Relationship Id="rId4" Type="http://schemas.openxmlformats.org/officeDocument/2006/relationships/hyperlink" Target="https://orcid.org/0000-0003-3933-4684" TargetMode="External"/><Relationship Id="rId9" Type="http://schemas.openxmlformats.org/officeDocument/2006/relationships/hyperlink" Target="https://orcid.org/0000-0002-7100-547X" TargetMode="External"/><Relationship Id="rId14" Type="http://schemas.openxmlformats.org/officeDocument/2006/relationships/hyperlink" Target="https://orcid.org/0000-0002-2316-285X" TargetMode="External"/><Relationship Id="rId2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www.go-fair.org/fair-principle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fairdata.fi/tietoa-fairdatasta/fair-periaatte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387000"/>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sv">
                <a:solidFill>
                  <a:srgbClr val="008568"/>
                </a:solidFill>
              </a:rPr>
              <a:t>Laatua ja vaikuttavuutta tutkijan työhön datanhallinnan avulla</a:t>
            </a:r>
            <a:endParaRPr>
              <a:solidFill>
                <a:srgbClr val="008568"/>
              </a:solidFill>
            </a:endParaRPr>
          </a:p>
        </p:txBody>
      </p:sp>
      <p:sp>
        <p:nvSpPr>
          <p:cNvPr id="55" name="Google Shape;55;p13"/>
          <p:cNvSpPr txBox="1">
            <a:spLocks noGrp="1"/>
          </p:cNvSpPr>
          <p:nvPr>
            <p:ph type="subTitle" idx="1"/>
          </p:nvPr>
        </p:nvSpPr>
        <p:spPr>
          <a:xfrm>
            <a:off x="311700" y="2655338"/>
            <a:ext cx="8520600" cy="792600"/>
          </a:xfrm>
          <a:prstGeom prst="rect">
            <a:avLst/>
          </a:prstGeom>
        </p:spPr>
        <p:txBody>
          <a:bodyPr spcFirstLastPara="1" wrap="square" lIns="91425" tIns="91425" rIns="91425" bIns="91425" anchor="t" anchorCtr="0">
            <a:normAutofit fontScale="92500" lnSpcReduction="20000"/>
          </a:bodyPr>
          <a:lstStyle/>
          <a:p>
            <a:pPr marL="0" lvl="0" indent="0" algn="ctr" rtl="0">
              <a:spcBef>
                <a:spcPts val="0"/>
              </a:spcBef>
              <a:spcAft>
                <a:spcPts val="0"/>
              </a:spcAft>
              <a:buClr>
                <a:schemeClr val="dk1"/>
              </a:buClr>
              <a:buSzPts val="523"/>
              <a:buFont typeface="Arial"/>
              <a:buNone/>
            </a:pPr>
            <a:r>
              <a:rPr lang="sv" sz="5200" b="1">
                <a:solidFill>
                  <a:srgbClr val="008568"/>
                </a:solidFill>
              </a:rPr>
              <a:t>Miten teet datastasi FAIR</a:t>
            </a:r>
            <a:endParaRPr sz="5200" b="1">
              <a:solidFill>
                <a:srgbClr val="008568"/>
              </a:solidFill>
            </a:endParaRPr>
          </a:p>
          <a:p>
            <a:pPr marL="0" lvl="0" indent="0" algn="ctr" rtl="0">
              <a:spcBef>
                <a:spcPts val="0"/>
              </a:spcBef>
              <a:spcAft>
                <a:spcPts val="0"/>
              </a:spcAft>
              <a:buNone/>
            </a:pPr>
            <a:endParaRPr sz="5200">
              <a:solidFill>
                <a:schemeClr val="dk1"/>
              </a:solidFill>
            </a:endParaRPr>
          </a:p>
        </p:txBody>
      </p:sp>
      <p:pic>
        <p:nvPicPr>
          <p:cNvPr id="57" name="Google Shape;57;p13" descr="Avoimen tieteen ja tutkimuksen kansallisen koordinaation logo."/>
          <p:cNvPicPr preferRelativeResize="0"/>
          <p:nvPr/>
        </p:nvPicPr>
        <p:blipFill rotWithShape="1">
          <a:blip r:embed="rId3">
            <a:alphaModFix/>
          </a:blip>
          <a:srcRect/>
          <a:stretch/>
        </p:blipFill>
        <p:spPr>
          <a:xfrm>
            <a:off x="-573307" y="3663702"/>
            <a:ext cx="3592273" cy="1418570"/>
          </a:xfrm>
          <a:prstGeom prst="rect">
            <a:avLst/>
          </a:prstGeom>
          <a:noFill/>
          <a:ln>
            <a:noFill/>
          </a:ln>
        </p:spPr>
      </p:pic>
      <p:grpSp>
        <p:nvGrpSpPr>
          <p:cNvPr id="2" name="Ryhmä 1" descr="Kierrätyssymboli, jonka keskellä on timantti.">
            <a:extLst>
              <a:ext uri="{FF2B5EF4-FFF2-40B4-BE49-F238E27FC236}">
                <a16:creationId xmlns:a16="http://schemas.microsoft.com/office/drawing/2014/main" id="{EE2ECEA4-7E44-7F58-8CE7-135727C0E75D}"/>
              </a:ext>
            </a:extLst>
          </p:cNvPr>
          <p:cNvGrpSpPr/>
          <p:nvPr/>
        </p:nvGrpSpPr>
        <p:grpSpPr>
          <a:xfrm>
            <a:off x="3776250" y="3381275"/>
            <a:ext cx="1591525" cy="1591525"/>
            <a:chOff x="3776250" y="3381275"/>
            <a:chExt cx="1591525" cy="1591525"/>
          </a:xfrm>
        </p:grpSpPr>
        <p:pic>
          <p:nvPicPr>
            <p:cNvPr id="58" name="Google Shape;58;p13"/>
            <p:cNvPicPr preferRelativeResize="0"/>
            <p:nvPr/>
          </p:nvPicPr>
          <p:blipFill>
            <a:blip r:embed="rId4">
              <a:alphaModFix/>
            </a:blip>
            <a:stretch>
              <a:fillRect/>
            </a:stretch>
          </p:blipFill>
          <p:spPr>
            <a:xfrm>
              <a:off x="3776250" y="3381275"/>
              <a:ext cx="1591525" cy="1591525"/>
            </a:xfrm>
            <a:prstGeom prst="rect">
              <a:avLst/>
            </a:prstGeom>
            <a:noFill/>
            <a:ln>
              <a:noFill/>
            </a:ln>
          </p:spPr>
        </p:pic>
        <p:pic>
          <p:nvPicPr>
            <p:cNvPr id="59" name="Google Shape;59;p13"/>
            <p:cNvPicPr preferRelativeResize="0"/>
            <p:nvPr/>
          </p:nvPicPr>
          <p:blipFill>
            <a:blip r:embed="rId5">
              <a:alphaModFix/>
            </a:blip>
            <a:stretch>
              <a:fillRect/>
            </a:stretch>
          </p:blipFill>
          <p:spPr>
            <a:xfrm>
              <a:off x="4314489" y="4021261"/>
              <a:ext cx="515025" cy="515050"/>
            </a:xfrm>
            <a:prstGeom prst="rect">
              <a:avLst/>
            </a:prstGeom>
            <a:noFill/>
            <a:ln>
              <a:noFill/>
            </a:ln>
          </p:spPr>
        </p:pic>
      </p:grpSp>
      <p:pic>
        <p:nvPicPr>
          <p:cNvPr id="56" name="Google Shape;56;p13">
            <a:extLst>
              <a:ext uri="{C183D7F6-B498-43B3-948B-1728B52AA6E4}">
                <adec:decorative xmlns:adec="http://schemas.microsoft.com/office/drawing/2017/decorative" val="1"/>
              </a:ext>
            </a:extLst>
          </p:cNvPr>
          <p:cNvPicPr preferRelativeResize="0"/>
          <p:nvPr/>
        </p:nvPicPr>
        <p:blipFill rotWithShape="1">
          <a:blip r:embed="rId6">
            <a:alphaModFix/>
          </a:blip>
          <a:srcRect/>
          <a:stretch/>
        </p:blipFill>
        <p:spPr>
          <a:xfrm>
            <a:off x="7393020" y="3452181"/>
            <a:ext cx="1750974" cy="16913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2"/>
          <p:cNvSpPr txBox="1">
            <a:spLocks noGrp="1"/>
          </p:cNvSpPr>
          <p:nvPr>
            <p:ph type="title"/>
          </p:nvPr>
        </p:nvSpPr>
        <p:spPr>
          <a:xfrm>
            <a:off x="311700" y="219600"/>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sz="2400">
                <a:solidFill>
                  <a:srgbClr val="008568"/>
                </a:solidFill>
              </a:rPr>
              <a:t>Datan elinkaaresta (2): Luonti ja valmistelu</a:t>
            </a:r>
            <a:endParaRPr sz="2700"/>
          </a:p>
        </p:txBody>
      </p:sp>
      <p:sp>
        <p:nvSpPr>
          <p:cNvPr id="122" name="Google Shape;122;p22"/>
          <p:cNvSpPr txBox="1">
            <a:spLocks noGrp="1"/>
          </p:cNvSpPr>
          <p:nvPr>
            <p:ph type="body" idx="1"/>
          </p:nvPr>
        </p:nvSpPr>
        <p:spPr>
          <a:xfrm>
            <a:off x="187250" y="940700"/>
            <a:ext cx="8520600" cy="38364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Clr>
                <a:schemeClr val="dk1"/>
              </a:buClr>
              <a:buSzPts val="275"/>
              <a:buFont typeface="Arial"/>
              <a:buNone/>
            </a:pPr>
            <a:r>
              <a:rPr lang="sv" sz="7200"/>
              <a:t>Datan syntyyn voi liittyä erilaisia instrumentteja tai keräysmenetelmä, jotka on tärkeä dokumentoida. </a:t>
            </a:r>
            <a:endParaRPr sz="7200">
              <a:solidFill>
                <a:srgbClr val="595959"/>
              </a:solidFill>
            </a:endParaRPr>
          </a:p>
          <a:p>
            <a:pPr marL="0" lvl="0" indent="0" algn="l" rtl="0">
              <a:spcBef>
                <a:spcPts val="1200"/>
              </a:spcBef>
              <a:spcAft>
                <a:spcPts val="0"/>
              </a:spcAft>
              <a:buClr>
                <a:schemeClr val="dk1"/>
              </a:buClr>
              <a:buSzPts val="100"/>
              <a:buFont typeface="Arial"/>
              <a:buNone/>
            </a:pPr>
            <a:r>
              <a:rPr lang="sv" sz="7200" b="1">
                <a:solidFill>
                  <a:srgbClr val="595959"/>
                </a:solidFill>
              </a:rPr>
              <a:t>Raakadatasta kohti analysoitavaa dataa</a:t>
            </a:r>
            <a:endParaRPr sz="7200" b="1">
              <a:solidFill>
                <a:srgbClr val="595959"/>
              </a:solidFill>
            </a:endParaRPr>
          </a:p>
          <a:p>
            <a:pPr marL="457200" lvl="0" indent="-330200" algn="l" rtl="0">
              <a:spcBef>
                <a:spcPts val="1200"/>
              </a:spcBef>
              <a:spcAft>
                <a:spcPts val="0"/>
              </a:spcAft>
              <a:buClr>
                <a:srgbClr val="595959"/>
              </a:buClr>
              <a:buSzPct val="100000"/>
              <a:buChar char="●"/>
            </a:pPr>
            <a:r>
              <a:rPr lang="sv" sz="6400">
                <a:solidFill>
                  <a:srgbClr val="595959"/>
                </a:solidFill>
              </a:rPr>
              <a:t>Tutkimusta varten kerättävä data on ensimmäisessä vaiheessa ns. raakadataa. Raakadata on datan prosessoinnin alkupiste, ja siihen olisi hyvä aina olla mahdollista palata.</a:t>
            </a:r>
            <a:endParaRPr sz="6400">
              <a:solidFill>
                <a:srgbClr val="595959"/>
              </a:solidFill>
            </a:endParaRPr>
          </a:p>
          <a:p>
            <a:pPr marL="457200" lvl="0" indent="-330200" algn="l" rtl="0">
              <a:spcBef>
                <a:spcPts val="0"/>
              </a:spcBef>
              <a:spcAft>
                <a:spcPts val="0"/>
              </a:spcAft>
              <a:buClr>
                <a:srgbClr val="595959"/>
              </a:buClr>
              <a:buSzPct val="100000"/>
              <a:buChar char="●"/>
            </a:pPr>
            <a:r>
              <a:rPr lang="sv" sz="6400">
                <a:solidFill>
                  <a:srgbClr val="595959"/>
                </a:solidFill>
              </a:rPr>
              <a:t>Analyysejä varten raakadataa laatutarkastetaan (eli </a:t>
            </a:r>
            <a:r>
              <a:rPr lang="sv" sz="6400" b="1">
                <a:solidFill>
                  <a:srgbClr val="595959"/>
                </a:solidFill>
              </a:rPr>
              <a:t>validoidaan</a:t>
            </a:r>
            <a:r>
              <a:rPr lang="sv" sz="6400">
                <a:solidFill>
                  <a:srgbClr val="595959"/>
                </a:solidFill>
              </a:rPr>
              <a:t>), </a:t>
            </a:r>
            <a:r>
              <a:rPr lang="sv" sz="6400" b="1">
                <a:solidFill>
                  <a:srgbClr val="595959"/>
                </a:solidFill>
              </a:rPr>
              <a:t>kuvaillaan</a:t>
            </a:r>
            <a:r>
              <a:rPr lang="sv" sz="6400">
                <a:solidFill>
                  <a:srgbClr val="595959"/>
                </a:solidFill>
              </a:rPr>
              <a:t>, ja joskus sitä rikastetaan ja luokitellaan, ennen kuin sitä voi analysoida. </a:t>
            </a:r>
            <a:endParaRPr sz="6400">
              <a:solidFill>
                <a:srgbClr val="595959"/>
              </a:solidFill>
            </a:endParaRPr>
          </a:p>
          <a:p>
            <a:pPr marL="0" lvl="0" indent="0" algn="l" rtl="0">
              <a:spcBef>
                <a:spcPts val="1200"/>
              </a:spcBef>
              <a:spcAft>
                <a:spcPts val="0"/>
              </a:spcAft>
              <a:buClr>
                <a:schemeClr val="dk1"/>
              </a:buClr>
              <a:buSzPts val="275"/>
              <a:buFont typeface="Arial"/>
              <a:buNone/>
            </a:pPr>
            <a:r>
              <a:rPr lang="sv" sz="7200" b="1">
                <a:solidFill>
                  <a:srgbClr val="595959"/>
                </a:solidFill>
              </a:rPr>
              <a:t>Usein datan valmistelussa käytetään erilaisia komentoja tai muuta koodia</a:t>
            </a:r>
            <a:endParaRPr sz="7200" b="1">
              <a:solidFill>
                <a:srgbClr val="595959"/>
              </a:solidFill>
            </a:endParaRPr>
          </a:p>
          <a:p>
            <a:pPr marL="457200" lvl="0" indent="-330200" algn="l" rtl="0">
              <a:spcBef>
                <a:spcPts val="1200"/>
              </a:spcBef>
              <a:spcAft>
                <a:spcPts val="0"/>
              </a:spcAft>
              <a:buClr>
                <a:srgbClr val="595959"/>
              </a:buClr>
              <a:buSzPct val="100000"/>
              <a:buChar char="●"/>
            </a:pPr>
            <a:r>
              <a:rPr lang="sv" sz="6400" b="1">
                <a:solidFill>
                  <a:srgbClr val="595959"/>
                </a:solidFill>
              </a:rPr>
              <a:t>Lähdekoodi </a:t>
            </a:r>
            <a:r>
              <a:rPr lang="sv" sz="6400">
                <a:solidFill>
                  <a:srgbClr val="595959"/>
                </a:solidFill>
              </a:rPr>
              <a:t>(</a:t>
            </a:r>
            <a:r>
              <a:rPr lang="sv" sz="6400" i="1">
                <a:solidFill>
                  <a:srgbClr val="595959"/>
                </a:solidFill>
              </a:rPr>
              <a:t>program code</a:t>
            </a:r>
            <a:r>
              <a:rPr lang="sv" sz="6400">
                <a:solidFill>
                  <a:srgbClr val="595959"/>
                </a:solidFill>
              </a:rPr>
              <a:t>), on väline, jolla dataa  tuotetaan. Esimerkiksi käytetyt mallit, analyysi- ja datan käsittelykoodi (esim. R-skriptit) on syytä säilyttää, dokumentoida ja julkaista mikäli perusteita julkaisemattomuudelle ei ole.</a:t>
            </a:r>
            <a:endParaRPr sz="6400">
              <a:solidFill>
                <a:srgbClr val="595959"/>
              </a:solidFill>
            </a:endParaRPr>
          </a:p>
          <a:p>
            <a:pPr marL="0" lvl="0" indent="0" algn="l" rtl="0">
              <a:spcBef>
                <a:spcPts val="1200"/>
              </a:spcBef>
              <a:spcAft>
                <a:spcPts val="1200"/>
              </a:spcAft>
              <a:buNone/>
            </a:pPr>
            <a:endParaRPr sz="1350"/>
          </a:p>
        </p:txBody>
      </p:sp>
      <p:pic>
        <p:nvPicPr>
          <p:cNvPr id="123" name="Google Shape;123;p22">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sz="2400">
                <a:solidFill>
                  <a:srgbClr val="008568"/>
                </a:solidFill>
              </a:rPr>
              <a:t>Datan elinkaaresta (3): Jalostaminen ja hallinta</a:t>
            </a:r>
            <a:endParaRPr sz="2400"/>
          </a:p>
        </p:txBody>
      </p:sp>
      <p:sp>
        <p:nvSpPr>
          <p:cNvPr id="129" name="Google Shape;129;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sv" sz="7200" b="1"/>
              <a:t>Koodisto</a:t>
            </a:r>
            <a:r>
              <a:rPr lang="sv" sz="7200"/>
              <a:t> tarkoittaa muuttujien, entiteettien tai kategorioiden ilmaisemista datassa. Tällaiset aineistokohtaiset koodistot täytyy dokumentoida ja avata yhdessä datan kanssa. Pyri käyttämään olemassa olevia standardeja ja/tai koodistoja</a:t>
            </a:r>
            <a:r>
              <a:rPr lang="sv" sz="7200">
                <a:solidFill>
                  <a:schemeClr val="dk1"/>
                </a:solidFill>
              </a:rPr>
              <a:t> </a:t>
            </a:r>
            <a:r>
              <a:rPr lang="sv" sz="7200"/>
              <a:t>ymmärrettävyyden ja toistettavuuden parantamiseksi.</a:t>
            </a:r>
            <a:endParaRPr sz="7200" b="1">
              <a:solidFill>
                <a:srgbClr val="595959"/>
              </a:solidFill>
            </a:endParaRPr>
          </a:p>
          <a:p>
            <a:pPr marL="0" lvl="0" indent="0" algn="l" rtl="0">
              <a:spcBef>
                <a:spcPts val="1200"/>
              </a:spcBef>
              <a:spcAft>
                <a:spcPts val="0"/>
              </a:spcAft>
              <a:buNone/>
            </a:pPr>
            <a:r>
              <a:rPr lang="sv" sz="7200" b="1">
                <a:solidFill>
                  <a:srgbClr val="595959"/>
                </a:solidFill>
              </a:rPr>
              <a:t>Työnkulku</a:t>
            </a:r>
            <a:r>
              <a:rPr lang="sv" sz="7200">
                <a:solidFill>
                  <a:srgbClr val="595959"/>
                </a:solidFill>
              </a:rPr>
              <a:t> on sarja toimintoja, joiden avulla voidaan standardoida työn tekemisen vaiheet ja varmistaa johdonmukaiset tulokset. Työnkulut jäsentävät prosesseja ja parantavat tehokkuutta. Työnkulku mahdollistaa datan kehityshistorian (</a:t>
            </a:r>
            <a:r>
              <a:rPr lang="sv" sz="7200" i="1">
                <a:solidFill>
                  <a:srgbClr val="595959"/>
                </a:solidFill>
              </a:rPr>
              <a:t>lineage</a:t>
            </a:r>
            <a:r>
              <a:rPr lang="sv" sz="7200">
                <a:solidFill>
                  <a:srgbClr val="595959"/>
                </a:solidFill>
              </a:rPr>
              <a:t>) ja omistushistorian (</a:t>
            </a:r>
            <a:r>
              <a:rPr lang="sv" sz="7200" i="1">
                <a:solidFill>
                  <a:srgbClr val="595959"/>
                </a:solidFill>
              </a:rPr>
              <a:t>provenance</a:t>
            </a:r>
            <a:r>
              <a:rPr lang="sv" sz="7200">
                <a:solidFill>
                  <a:srgbClr val="595959"/>
                </a:solidFill>
              </a:rPr>
              <a:t>)  tallettamisen ja julkaisemisen. </a:t>
            </a:r>
            <a:endParaRPr sz="7200">
              <a:solidFill>
                <a:srgbClr val="595959"/>
              </a:solidFill>
            </a:endParaRPr>
          </a:p>
          <a:p>
            <a:pPr marL="0" lvl="0" indent="0" algn="l" rtl="0">
              <a:spcBef>
                <a:spcPts val="1200"/>
              </a:spcBef>
              <a:spcAft>
                <a:spcPts val="0"/>
              </a:spcAft>
              <a:buNone/>
            </a:pPr>
            <a:r>
              <a:rPr lang="sv" sz="7200">
                <a:solidFill>
                  <a:srgbClr val="595959"/>
                </a:solidFill>
              </a:rPr>
              <a:t>Kun</a:t>
            </a:r>
            <a:r>
              <a:rPr lang="sv" sz="7200" b="1">
                <a:solidFill>
                  <a:srgbClr val="595959"/>
                </a:solidFill>
              </a:rPr>
              <a:t> </a:t>
            </a:r>
            <a:r>
              <a:rPr lang="sv" sz="7200">
                <a:solidFill>
                  <a:srgbClr val="595959"/>
                </a:solidFill>
              </a:rPr>
              <a:t>tieto-objekti luodaan tai siitä tehdään muutettu versio, se merkitään versionumerolla. </a:t>
            </a:r>
            <a:r>
              <a:rPr lang="sv" sz="7200" b="1">
                <a:solidFill>
                  <a:srgbClr val="595959"/>
                </a:solidFill>
              </a:rPr>
              <a:t>Versionhallinta </a:t>
            </a:r>
            <a:r>
              <a:rPr lang="sv" sz="7200">
                <a:solidFill>
                  <a:srgbClr val="595959"/>
                </a:solidFill>
              </a:rPr>
              <a:t>pitää kirjaa tallennetuista versioista ja mahdollistaa palautuksen niihin, mikä on tärkeää datan jäljitettävyyden, muokkausten seurannan ja virheiden korjaamisen kannalta. </a:t>
            </a:r>
            <a:endParaRPr sz="7200">
              <a:solidFill>
                <a:srgbClr val="595959"/>
              </a:solidFill>
            </a:endParaRPr>
          </a:p>
          <a:p>
            <a:pPr marL="0" lvl="0" indent="0" algn="l" rtl="0">
              <a:spcBef>
                <a:spcPts val="1200"/>
              </a:spcBef>
              <a:spcAft>
                <a:spcPts val="0"/>
              </a:spcAft>
              <a:buClr>
                <a:schemeClr val="dk1"/>
              </a:buClr>
              <a:buSzPct val="81481"/>
              <a:buFont typeface="Arial"/>
              <a:buNone/>
            </a:pPr>
            <a:endParaRPr sz="1350"/>
          </a:p>
          <a:p>
            <a:pPr marL="0" lvl="0" indent="0" algn="l" rtl="0">
              <a:spcBef>
                <a:spcPts val="1200"/>
              </a:spcBef>
              <a:spcAft>
                <a:spcPts val="1200"/>
              </a:spcAft>
              <a:buNone/>
            </a:pPr>
            <a:endParaRPr/>
          </a:p>
        </p:txBody>
      </p:sp>
      <p:pic>
        <p:nvPicPr>
          <p:cNvPr id="130" name="Google Shape;130;p2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311700" y="248950"/>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sz="2400">
                <a:solidFill>
                  <a:srgbClr val="008568"/>
                </a:solidFill>
              </a:rPr>
              <a:t>Ohjeita datan elinkaareen ja sen dokumentointiin</a:t>
            </a:r>
            <a:endParaRPr sz="2400">
              <a:solidFill>
                <a:srgbClr val="008568"/>
              </a:solidFill>
            </a:endParaRPr>
          </a:p>
          <a:p>
            <a:pPr marL="0" lvl="0" indent="0" algn="l" rtl="0">
              <a:spcBef>
                <a:spcPts val="0"/>
              </a:spcBef>
              <a:spcAft>
                <a:spcPts val="0"/>
              </a:spcAft>
              <a:buNone/>
            </a:pPr>
            <a:endParaRPr sz="2400">
              <a:solidFill>
                <a:srgbClr val="008568"/>
              </a:solidFill>
            </a:endParaRPr>
          </a:p>
        </p:txBody>
      </p:sp>
      <p:sp>
        <p:nvSpPr>
          <p:cNvPr id="136" name="Google Shape;136;p24"/>
          <p:cNvSpPr txBox="1">
            <a:spLocks noGrp="1"/>
          </p:cNvSpPr>
          <p:nvPr>
            <p:ph type="body" idx="1"/>
          </p:nvPr>
        </p:nvSpPr>
        <p:spPr>
          <a:xfrm>
            <a:off x="101000" y="954675"/>
            <a:ext cx="8641500" cy="4005600"/>
          </a:xfrm>
          <a:prstGeom prst="rect">
            <a:avLst/>
          </a:prstGeom>
        </p:spPr>
        <p:txBody>
          <a:bodyPr spcFirstLastPara="1" wrap="square" lIns="91425" tIns="91425" rIns="91425" bIns="91425" anchor="t" anchorCtr="0">
            <a:noAutofit/>
          </a:bodyPr>
          <a:lstStyle/>
          <a:p>
            <a:pPr marL="457200" lvl="0" indent="-333375" algn="l" rtl="0">
              <a:spcBef>
                <a:spcPts val="0"/>
              </a:spcBef>
              <a:spcAft>
                <a:spcPts val="0"/>
              </a:spcAft>
              <a:buSzPts val="1650"/>
              <a:buChar char="●"/>
            </a:pPr>
            <a:r>
              <a:rPr lang="sv" sz="1650"/>
              <a:t>Tallenna raakadata, mikäli sen säilyttäminen on mahdollista ja tarkoituksenmukaista. </a:t>
            </a:r>
            <a:endParaRPr sz="1650"/>
          </a:p>
          <a:p>
            <a:pPr marL="457200" lvl="0" indent="-333375" algn="l" rtl="0">
              <a:spcBef>
                <a:spcPts val="0"/>
              </a:spcBef>
              <a:spcAft>
                <a:spcPts val="0"/>
              </a:spcAft>
              <a:buSzPts val="1650"/>
              <a:buChar char="●"/>
            </a:pPr>
            <a:r>
              <a:rPr lang="sv" sz="1650"/>
              <a:t>Dokumentoi datan lähteet. Käytä pysyviä tunnisteita mikäli mahdollista (esim. lähdedataseteille, infrastruktuureille, sensoreille, protokollille).</a:t>
            </a:r>
            <a:endParaRPr sz="1650"/>
          </a:p>
          <a:p>
            <a:pPr marL="457200" lvl="0" indent="-333375" algn="l" rtl="0">
              <a:spcBef>
                <a:spcPts val="0"/>
              </a:spcBef>
              <a:spcAft>
                <a:spcPts val="0"/>
              </a:spcAft>
              <a:buSzPts val="1650"/>
              <a:buChar char="●"/>
            </a:pPr>
            <a:r>
              <a:rPr lang="sv" sz="1650"/>
              <a:t>Dokumentoi datan käsittely ja sen periaatteet tarkasti, kuten validointiprosessi, onko kirjoitusvirheitä korjattu, sekä konversiot jne.</a:t>
            </a:r>
            <a:endParaRPr sz="1650"/>
          </a:p>
          <a:p>
            <a:pPr marL="457200" lvl="0" indent="-333375" algn="l" rtl="0">
              <a:spcBef>
                <a:spcPts val="0"/>
              </a:spcBef>
              <a:spcAft>
                <a:spcPts val="0"/>
              </a:spcAft>
              <a:buSzPts val="1650"/>
              <a:buChar char="●"/>
            </a:pPr>
            <a:r>
              <a:rPr lang="sv" sz="1650"/>
              <a:t>Suunnittele versiointi, pitkäaikaissäilyttäminen ja tuhoaminen, myös raakadatan osalta</a:t>
            </a:r>
            <a:endParaRPr sz="1650"/>
          </a:p>
          <a:p>
            <a:pPr marL="457200" lvl="0" indent="-333375" algn="l" rtl="0">
              <a:spcBef>
                <a:spcPts val="0"/>
              </a:spcBef>
              <a:spcAft>
                <a:spcPts val="0"/>
              </a:spcAft>
              <a:buSzPts val="1650"/>
              <a:buChar char="●"/>
            </a:pPr>
            <a:r>
              <a:rPr lang="sv" sz="1650"/>
              <a:t>Varmista, että voit tarvittaessa palata versioissa taaksepäin huolehtimalla riittävästä määrästä versioita työn aikana. Varmista, että versiot on yksiselitteisesti tunnistettavissa.</a:t>
            </a:r>
            <a:endParaRPr sz="1650"/>
          </a:p>
          <a:p>
            <a:pPr marL="457200" lvl="0" indent="-333375" algn="l" rtl="0">
              <a:spcBef>
                <a:spcPts val="0"/>
              </a:spcBef>
              <a:spcAft>
                <a:spcPts val="0"/>
              </a:spcAft>
              <a:buSzPts val="1650"/>
              <a:buChar char="●"/>
            </a:pPr>
            <a:r>
              <a:rPr lang="sv" sz="1650"/>
              <a:t>Huolehdi tiedostojen eheydestä laskemalla niille tarkistussummia ja muista varmuuskopiointi. Kirjaa myös nämä toimenpiteet.</a:t>
            </a:r>
            <a:endParaRPr sz="1650"/>
          </a:p>
          <a:p>
            <a:pPr marL="457200" lvl="0" indent="-333375" algn="l" rtl="0">
              <a:spcBef>
                <a:spcPts val="0"/>
              </a:spcBef>
              <a:spcAft>
                <a:spcPts val="0"/>
              </a:spcAft>
              <a:buSzPts val="1650"/>
              <a:buChar char="●"/>
            </a:pPr>
            <a:r>
              <a:rPr lang="sv" sz="1650"/>
              <a:t>Mieti, mikä on tarpeen tutkimuksen toistettavuutta ajatellen.</a:t>
            </a:r>
            <a:endParaRPr sz="1650"/>
          </a:p>
          <a:p>
            <a:pPr marL="457200" lvl="0" indent="-333375" algn="l" rtl="0">
              <a:spcBef>
                <a:spcPts val="0"/>
              </a:spcBef>
              <a:spcAft>
                <a:spcPts val="0"/>
              </a:spcAft>
              <a:buSzPts val="1650"/>
              <a:buChar char="●"/>
            </a:pPr>
            <a:r>
              <a:rPr lang="sv" sz="1650"/>
              <a:t>Varsinkin pitkäaikaissäilytettävän datan osalta tarkka dokumentaatio on tärkeää esimerkiksi käytettyjen laitteiden ja ohjelmistojen osalta</a:t>
            </a:r>
            <a:endParaRPr sz="1650"/>
          </a:p>
        </p:txBody>
      </p:sp>
      <p:pic>
        <p:nvPicPr>
          <p:cNvPr id="137" name="Google Shape;137;p24">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solidFill>
                  <a:srgbClr val="008568"/>
                </a:solidFill>
              </a:rPr>
              <a:t>TARKISTUSLISTA: Onko tutkimuksesi toistettavaa?</a:t>
            </a:r>
            <a:endParaRPr/>
          </a:p>
        </p:txBody>
      </p:sp>
      <p:sp>
        <p:nvSpPr>
          <p:cNvPr id="143" name="Google Shape;143;p25"/>
          <p:cNvSpPr txBox="1">
            <a:spLocks noGrp="1"/>
          </p:cNvSpPr>
          <p:nvPr>
            <p:ph type="body" idx="1"/>
          </p:nvPr>
        </p:nvSpPr>
        <p:spPr>
          <a:xfrm>
            <a:off x="124800" y="1017725"/>
            <a:ext cx="8894400" cy="34164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900"/>
              </a:spcBef>
              <a:spcAft>
                <a:spcPts val="0"/>
              </a:spcAft>
              <a:buSzPts val="1600"/>
              <a:buAutoNum type="arabicPeriod"/>
            </a:pPr>
            <a:r>
              <a:rPr lang="sv" sz="1600">
                <a:solidFill>
                  <a:srgbClr val="464F55"/>
                </a:solidFill>
              </a:rPr>
              <a:t>Ohjaako aineistonhallintasuunnitelma (DMP) työskentelyäsi koko datan elinkaaren ajan siten, että </a:t>
            </a:r>
            <a:r>
              <a:rPr lang="sv" sz="1600"/>
              <a:t>datan koko käsittelyprosessi on läpinäkyvä ja riittävästi dokumentoitu</a:t>
            </a:r>
            <a:r>
              <a:rPr lang="sv" sz="1600">
                <a:solidFill>
                  <a:srgbClr val="464F55"/>
                </a:solidFill>
              </a:rPr>
              <a:t>?</a:t>
            </a:r>
            <a:endParaRPr sz="1600">
              <a:solidFill>
                <a:srgbClr val="464F55"/>
              </a:solidFill>
            </a:endParaRPr>
          </a:p>
          <a:p>
            <a:pPr marL="457200" lvl="0" indent="-330200" algn="l" rtl="0">
              <a:lnSpc>
                <a:spcPct val="95000"/>
              </a:lnSpc>
              <a:spcBef>
                <a:spcPts val="0"/>
              </a:spcBef>
              <a:spcAft>
                <a:spcPts val="0"/>
              </a:spcAft>
              <a:buClr>
                <a:srgbClr val="464F55"/>
              </a:buClr>
              <a:buSzPts val="1600"/>
              <a:buAutoNum type="arabicPeriod"/>
            </a:pPr>
            <a:r>
              <a:rPr lang="sv" sz="1600"/>
              <a:t>Miten olet huomioinut datan avoimuuden ja käyttörajoitukset koko prosessin ajan?</a:t>
            </a:r>
            <a:endParaRPr sz="1600">
              <a:solidFill>
                <a:srgbClr val="464F55"/>
              </a:solidFill>
            </a:endParaRPr>
          </a:p>
          <a:p>
            <a:pPr marL="457200" lvl="0" indent="-330200" algn="l" rtl="0">
              <a:lnSpc>
                <a:spcPct val="95000"/>
              </a:lnSpc>
              <a:spcBef>
                <a:spcPts val="0"/>
              </a:spcBef>
              <a:spcAft>
                <a:spcPts val="0"/>
              </a:spcAft>
              <a:buSzPts val="1600"/>
              <a:buAutoNum type="arabicPeriod"/>
            </a:pPr>
            <a:r>
              <a:rPr lang="sv" sz="1600">
                <a:solidFill>
                  <a:srgbClr val="464F55"/>
                </a:solidFill>
              </a:rPr>
              <a:t>Hyödynnätkö metatiedoissa ja itse datassa </a:t>
            </a:r>
            <a:r>
              <a:rPr lang="sv" sz="1600">
                <a:solidFill>
                  <a:srgbClr val="595959"/>
                </a:solidFill>
              </a:rPr>
              <a:t>yhteisiä käytäntöjä, esim. standardeja ja sanastoja? </a:t>
            </a:r>
            <a:endParaRPr sz="160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sv" sz="1600">
                <a:solidFill>
                  <a:srgbClr val="595959"/>
                </a:solidFill>
              </a:rPr>
              <a:t>Oletko dokumentoinut tutkimusaineiston elinkaaren järjestelmällisesti ja vastaako kuvaus  todellisuutta? </a:t>
            </a:r>
            <a:r>
              <a:rPr lang="sv" sz="1600"/>
              <a:t>Oletko automatisoinut mahdollisimman monen vaiheen datan prosessoinnissa ja onko koodi tallessa? Löytyykö käytettyjen ohjelmistojen ja asetuksien dokumentaatio (tekninen dokumentaatio)?</a:t>
            </a:r>
            <a:endParaRPr sz="160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sv" sz="1600">
                <a:solidFill>
                  <a:srgbClr val="595959"/>
                </a:solidFill>
              </a:rPr>
              <a:t>Oletko versioinut datan ja muut tuotokset? </a:t>
            </a:r>
            <a:endParaRPr sz="160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sv" sz="1600">
                <a:solidFill>
                  <a:srgbClr val="595959"/>
                </a:solidFill>
              </a:rPr>
              <a:t>Onko data ja sen dokumentaatio</a:t>
            </a:r>
            <a:r>
              <a:rPr lang="sv" sz="1600" b="1">
                <a:solidFill>
                  <a:srgbClr val="595959"/>
                </a:solidFill>
              </a:rPr>
              <a:t> </a:t>
            </a:r>
            <a:r>
              <a:rPr lang="sv" sz="1600">
                <a:solidFill>
                  <a:srgbClr val="595959"/>
                </a:solidFill>
              </a:rPr>
              <a:t>tallessa viitattavassa muodossa (pysyvät tunnisteet ja metatiedot)? </a:t>
            </a:r>
            <a:endParaRPr sz="1600">
              <a:solidFill>
                <a:srgbClr val="595959"/>
              </a:solidFill>
            </a:endParaRPr>
          </a:p>
          <a:p>
            <a:pPr marL="0" lvl="0" indent="0" algn="ctr" rtl="0">
              <a:lnSpc>
                <a:spcPct val="90000"/>
              </a:lnSpc>
              <a:spcBef>
                <a:spcPts val="900"/>
              </a:spcBef>
              <a:spcAft>
                <a:spcPts val="0"/>
              </a:spcAft>
              <a:buClr>
                <a:schemeClr val="dk1"/>
              </a:buClr>
              <a:buSzPts val="440"/>
              <a:buFont typeface="Arial"/>
              <a:buNone/>
            </a:pPr>
            <a:r>
              <a:rPr lang="sv" sz="1640" b="1" i="1">
                <a:solidFill>
                  <a:srgbClr val="464F55"/>
                </a:solidFill>
              </a:rPr>
              <a:t>Toistettavuudesta huolehtimalla FAIR periaatteet toteutuvat luontevasti osana tutkimusprosessia, eikä tietoja tai dokumentaatiota tarvitse luoda erikseen artikkelin tai datan julkaisuvaiheessa</a:t>
            </a:r>
            <a:endParaRPr sz="1640" b="1" i="1">
              <a:solidFill>
                <a:srgbClr val="464F55"/>
              </a:solidFill>
            </a:endParaRPr>
          </a:p>
          <a:p>
            <a:pPr marL="0" lvl="0" indent="0" algn="l" rtl="0">
              <a:lnSpc>
                <a:spcPct val="95000"/>
              </a:lnSpc>
              <a:spcBef>
                <a:spcPts val="0"/>
              </a:spcBef>
              <a:spcAft>
                <a:spcPts val="1200"/>
              </a:spcAft>
              <a:buSzPts val="440"/>
              <a:buNone/>
            </a:pPr>
            <a:endParaRPr sz="419">
              <a:solidFill>
                <a:srgbClr val="4D5156"/>
              </a:solidFill>
              <a:highlight>
                <a:srgbClr val="FFFFFF"/>
              </a:highlight>
            </a:endParaRPr>
          </a:p>
        </p:txBody>
      </p:sp>
      <p:pic>
        <p:nvPicPr>
          <p:cNvPr id="144" name="Google Shape;144;p25">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6"/>
          <p:cNvSpPr txBox="1">
            <a:spLocks noGrp="1"/>
          </p:cNvSpPr>
          <p:nvPr>
            <p:ph type="ctrTitle"/>
          </p:nvPr>
        </p:nvSpPr>
        <p:spPr>
          <a:xfrm>
            <a:off x="311708" y="387000"/>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sv">
                <a:solidFill>
                  <a:srgbClr val="008568"/>
                </a:solidFill>
              </a:rPr>
              <a:t>Datan arvon ja laadun arvioiminen</a:t>
            </a:r>
            <a:endParaRPr>
              <a:solidFill>
                <a:srgbClr val="008568"/>
              </a:solidFill>
            </a:endParaRPr>
          </a:p>
        </p:txBody>
      </p:sp>
      <p:pic>
        <p:nvPicPr>
          <p:cNvPr id="150" name="Google Shape;150;p26" descr="Kuvituskuva: timantti."/>
          <p:cNvPicPr preferRelativeResize="0"/>
          <p:nvPr/>
        </p:nvPicPr>
        <p:blipFill>
          <a:blip r:embed="rId3">
            <a:alphaModFix/>
          </a:blip>
          <a:stretch>
            <a:fillRect/>
          </a:stretch>
        </p:blipFill>
        <p:spPr>
          <a:xfrm>
            <a:off x="3413018" y="2807385"/>
            <a:ext cx="2226775" cy="2086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7"/>
          <p:cNvSpPr txBox="1">
            <a:spLocks noGrp="1"/>
          </p:cNvSpPr>
          <p:nvPr>
            <p:ph type="title"/>
          </p:nvPr>
        </p:nvSpPr>
        <p:spPr>
          <a:xfrm>
            <a:off x="311700" y="103650"/>
            <a:ext cx="8520600" cy="572700"/>
          </a:xfrm>
          <a:prstGeom prst="rect">
            <a:avLst/>
          </a:prstGeom>
        </p:spPr>
        <p:txBody>
          <a:bodyPr spcFirstLastPara="1" wrap="square" lIns="91425" tIns="91425" rIns="91425" bIns="91425" anchor="t" anchorCtr="0">
            <a:normAutofit fontScale="90000"/>
          </a:bodyPr>
          <a:lstStyle/>
          <a:p>
            <a:pPr marL="0" lvl="0" indent="0" algn="l" rtl="0">
              <a:lnSpc>
                <a:spcPct val="95000"/>
              </a:lnSpc>
              <a:spcBef>
                <a:spcPts val="0"/>
              </a:spcBef>
              <a:spcAft>
                <a:spcPts val="1200"/>
              </a:spcAft>
              <a:buNone/>
            </a:pPr>
            <a:r>
              <a:rPr lang="sv" sz="3244">
                <a:solidFill>
                  <a:srgbClr val="008568"/>
                </a:solidFill>
              </a:rPr>
              <a:t>FAIR-periaatteet ja datan arvo</a:t>
            </a:r>
            <a:endParaRPr sz="3244">
              <a:solidFill>
                <a:srgbClr val="008568"/>
              </a:solidFill>
            </a:endParaRPr>
          </a:p>
        </p:txBody>
      </p:sp>
      <p:sp>
        <p:nvSpPr>
          <p:cNvPr id="156" name="Google Shape;156;p27"/>
          <p:cNvSpPr txBox="1">
            <a:spLocks noGrp="1"/>
          </p:cNvSpPr>
          <p:nvPr>
            <p:ph type="body" idx="1"/>
          </p:nvPr>
        </p:nvSpPr>
        <p:spPr>
          <a:xfrm>
            <a:off x="328800" y="627550"/>
            <a:ext cx="8486400" cy="37305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sv" sz="1700"/>
              <a:t>Datan uudelleenkäytettävyys lisää sen arvoa tiedeyhteisölle ja yhteiskunnalle. Tutkijalla on vastuu omalta osaltaan määritellä datan arvoa ja huolehtia arvon säilymisestä.</a:t>
            </a:r>
            <a:endParaRPr sz="1700"/>
          </a:p>
          <a:p>
            <a:pPr marL="0" lvl="0" indent="0" algn="l" rtl="0">
              <a:lnSpc>
                <a:spcPct val="95000"/>
              </a:lnSpc>
              <a:spcBef>
                <a:spcPts val="1200"/>
              </a:spcBef>
              <a:spcAft>
                <a:spcPts val="0"/>
              </a:spcAft>
              <a:buClr>
                <a:schemeClr val="dk1"/>
              </a:buClr>
              <a:buSzPts val="1100"/>
              <a:buFont typeface="Arial"/>
              <a:buNone/>
            </a:pPr>
            <a:r>
              <a:rPr lang="sv" sz="1700"/>
              <a:t>FAIR-periaatteiden mukainen aineistonhallinta mahdollistaa datan vastuullisen uudelleenkäytön ja lisää tutkimuksen vaikuttavuutta. </a:t>
            </a:r>
            <a:endParaRPr sz="1700"/>
          </a:p>
          <a:p>
            <a:pPr marL="0" lvl="0" indent="0" algn="l" rtl="0">
              <a:lnSpc>
                <a:spcPct val="95000"/>
              </a:lnSpc>
              <a:spcBef>
                <a:spcPts val="1200"/>
              </a:spcBef>
              <a:spcAft>
                <a:spcPts val="0"/>
              </a:spcAft>
              <a:buNone/>
            </a:pPr>
            <a:r>
              <a:rPr lang="sv" sz="1700"/>
              <a:t>Mitä tarkemmin datan alkuperä on dokumentoitu, sitä helpommin sitä voi käyttää uudestaan. Siksi työnkulku, jolla raakadatasta saadaan julkaistava tutkimusdata, on tallennettava.</a:t>
            </a:r>
            <a:endParaRPr sz="1700"/>
          </a:p>
          <a:p>
            <a:pPr marL="0" lvl="0" indent="0" algn="l" rtl="0">
              <a:lnSpc>
                <a:spcPct val="95000"/>
              </a:lnSpc>
              <a:spcBef>
                <a:spcPts val="1200"/>
              </a:spcBef>
              <a:spcAft>
                <a:spcPts val="0"/>
              </a:spcAft>
              <a:buNone/>
            </a:pPr>
            <a:r>
              <a:rPr lang="sv" sz="1700"/>
              <a:t>Tutkija saattaa kerätä datan määrittelemänsä oman tieteenalansa kysymyksen ratkaisemiseksi, mutta datalla voi olla arvoa myös osana laajempaa kokonaisuutta, esim. organisaation tietokannassa, vertailudatana, meta-analyysin osana tai jollain muulla tieteenalalla.</a:t>
            </a:r>
            <a:endParaRPr sz="1700"/>
          </a:p>
          <a:p>
            <a:pPr marL="0" lvl="0" indent="0" algn="l" rtl="0">
              <a:lnSpc>
                <a:spcPct val="95000"/>
              </a:lnSpc>
              <a:spcBef>
                <a:spcPts val="1200"/>
              </a:spcBef>
              <a:spcAft>
                <a:spcPts val="1200"/>
              </a:spcAft>
              <a:buNone/>
            </a:pPr>
            <a:r>
              <a:rPr lang="sv" sz="1700"/>
              <a:t>Datan ainutkertaisuus ja sen tuottamiseen käytettyjen resurssien määrä lisäävät yleensä datan arvoa. Datalla on usein myös arvo tutkimuksen läpinäkyvyyden ja (vertais)arvioinnin näkökulmasta.</a:t>
            </a:r>
            <a:endParaRPr sz="1700"/>
          </a:p>
        </p:txBody>
      </p:sp>
      <p:pic>
        <p:nvPicPr>
          <p:cNvPr id="157" name="Google Shape;157;p2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204089" y="225571"/>
            <a:ext cx="611108" cy="572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title"/>
          </p:nvPr>
        </p:nvSpPr>
        <p:spPr>
          <a:xfrm>
            <a:off x="168300" y="1044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sv" sz="2920">
                <a:solidFill>
                  <a:srgbClr val="008568"/>
                </a:solidFill>
              </a:rPr>
              <a:t>Datan arvon muuttuminen</a:t>
            </a:r>
            <a:endParaRPr sz="2920">
              <a:solidFill>
                <a:srgbClr val="008568"/>
              </a:solidFill>
            </a:endParaRPr>
          </a:p>
        </p:txBody>
      </p:sp>
      <p:pic>
        <p:nvPicPr>
          <p:cNvPr id="163" name="Google Shape;163;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998089" y="445021"/>
            <a:ext cx="611108" cy="572700"/>
          </a:xfrm>
          <a:prstGeom prst="rect">
            <a:avLst/>
          </a:prstGeom>
          <a:noFill/>
          <a:ln>
            <a:noFill/>
          </a:ln>
        </p:spPr>
      </p:pic>
      <p:sp>
        <p:nvSpPr>
          <p:cNvPr id="164" name="Google Shape;164;p28"/>
          <p:cNvSpPr txBox="1"/>
          <p:nvPr/>
        </p:nvSpPr>
        <p:spPr>
          <a:xfrm>
            <a:off x="168300" y="772325"/>
            <a:ext cx="8768400" cy="390873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1800" dirty="0">
                <a:solidFill>
                  <a:schemeClr val="dk2"/>
                </a:solidFill>
              </a:rPr>
              <a:t>Datan arvo voi vähentyä tai kasvaa ajan myötä: ajankohtaisen ongelman ratkaisemiseen kerätty data voi jäädä kertakäyttöiseksi, mutta data voi saada uutta merkitystä esim. osana aikasarjaa tai muutoksen vertailukohtana tai osana kulttuuriperintöä. Ajan myötä tutkimusaineisto voi saada kulttuuriperintöarvoa</a:t>
            </a:r>
            <a:endParaRPr sz="1800" dirty="0">
              <a:solidFill>
                <a:schemeClr val="dk2"/>
              </a:solidFill>
            </a:endParaRPr>
          </a:p>
          <a:p>
            <a:pPr marL="914400" lvl="0" indent="-317500" algn="l" rtl="0">
              <a:spcBef>
                <a:spcPts val="0"/>
              </a:spcBef>
              <a:spcAft>
                <a:spcPts val="0"/>
              </a:spcAft>
              <a:buSzPts val="1400"/>
              <a:buChar char="●"/>
            </a:pPr>
            <a:r>
              <a:rPr lang="sv" dirty="0">
                <a:solidFill>
                  <a:schemeClr val="dk2"/>
                </a:solidFill>
                <a:hlinkClick r:id="rId4"/>
              </a:rPr>
              <a:t>Lue lisää datan kulttuuriperintöarvosta</a:t>
            </a:r>
            <a:endParaRPr dirty="0">
              <a:solidFill>
                <a:schemeClr val="dk2"/>
              </a:solidFill>
            </a:endParaRPr>
          </a:p>
          <a:p>
            <a:pPr marL="0" lvl="0" indent="0" algn="l" rtl="0">
              <a:spcBef>
                <a:spcPts val="0"/>
              </a:spcBef>
              <a:spcAft>
                <a:spcPts val="0"/>
              </a:spcAft>
              <a:buNone/>
            </a:pPr>
            <a:endParaRPr sz="1800" dirty="0">
              <a:solidFill>
                <a:schemeClr val="dk2"/>
              </a:solidFill>
            </a:endParaRPr>
          </a:p>
          <a:p>
            <a:pPr marL="0" lvl="0" indent="0" algn="l" rtl="0">
              <a:spcBef>
                <a:spcPts val="0"/>
              </a:spcBef>
              <a:spcAft>
                <a:spcPts val="0"/>
              </a:spcAft>
              <a:buNone/>
            </a:pPr>
            <a:r>
              <a:rPr lang="sv" sz="1800" dirty="0">
                <a:solidFill>
                  <a:schemeClr val="dk2"/>
                </a:solidFill>
              </a:rPr>
              <a:t>On vaikeaa ennustaa mikä data on tulevaisuudessa arvokasta, siksi datan huolellinen valikointi ja säilytettävän datan ymmärrettävyyden varmistaminen on olennainen osa tutkimusta.</a:t>
            </a:r>
            <a:endParaRPr sz="1800" dirty="0">
              <a:solidFill>
                <a:schemeClr val="dk2"/>
              </a:solidFill>
            </a:endParaRPr>
          </a:p>
          <a:p>
            <a:pPr marL="457200" lvl="0" indent="-317500" algn="l" rtl="0">
              <a:spcBef>
                <a:spcPts val="0"/>
              </a:spcBef>
              <a:spcAft>
                <a:spcPts val="0"/>
              </a:spcAft>
              <a:buSzPts val="1400"/>
              <a:buChar char="●"/>
            </a:pPr>
            <a:r>
              <a:rPr lang="sv" dirty="0">
                <a:solidFill>
                  <a:schemeClr val="dk2"/>
                </a:solidFill>
              </a:rPr>
              <a:t>Esimerkiksi Turun Aurajoen jäiden lähtemisen seuranta-aineisto, joka on kerätty niin arkistodatasta kuin vanhoista sanomalehtitiedoista (</a:t>
            </a:r>
            <a:r>
              <a:rPr lang="fi-FI" u="sng" dirty="0">
                <a:solidFill>
                  <a:schemeClr val="accent5"/>
                </a:solidFill>
                <a:hlinkClick r:id="rId5" action="ppaction://hlinkfile"/>
              </a:rPr>
              <a:t>koko tutkimusartikkeli englanniksi</a:t>
            </a:r>
            <a:r>
              <a:rPr lang="sv" dirty="0">
                <a:solidFill>
                  <a:schemeClr val="dk2"/>
                </a:solidFill>
              </a:rPr>
              <a:t>). Sen avulla voidaan nyt 100-200 vuotta myöhemmin analysoida ilmastonmuutoksen vaikutuksia.</a:t>
            </a:r>
            <a:endParaRPr dirty="0">
              <a:solidFill>
                <a:schemeClr val="dk2"/>
              </a:solidFill>
            </a:endParaRPr>
          </a:p>
          <a:p>
            <a:pPr marL="457200" lvl="0" indent="-317500" algn="l" rtl="0">
              <a:spcBef>
                <a:spcPts val="0"/>
              </a:spcBef>
              <a:spcAft>
                <a:spcPts val="0"/>
              </a:spcAft>
              <a:buClr>
                <a:schemeClr val="dk2"/>
              </a:buClr>
              <a:buSzPts val="1400"/>
              <a:buChar char="●"/>
            </a:pPr>
            <a:r>
              <a:rPr lang="sv" dirty="0">
                <a:solidFill>
                  <a:schemeClr val="dk2"/>
                </a:solidFill>
              </a:rPr>
              <a:t>Säilyttäminen voi lisätä myös raakadatan arvoa. Esimerkiksi näennäisesti poikkeavat havainnot voivat olla ensimmäisiä merkkejä alkavasta muutoksesta. Siksi raakadataa voi olla hyvä tallentaa, vaikka siinä vaikuttaisi olevan selittämättömiä virheitä keruuhetkellä.</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sz="2920">
                <a:solidFill>
                  <a:srgbClr val="008568"/>
                </a:solidFill>
              </a:rPr>
              <a:t>Julkaistuja ohjeita datan arvon ja laadun </a:t>
            </a:r>
            <a:br>
              <a:rPr lang="sv" sz="2920">
                <a:solidFill>
                  <a:srgbClr val="008568"/>
                </a:solidFill>
              </a:rPr>
            </a:br>
            <a:r>
              <a:rPr lang="sv" sz="2920">
                <a:solidFill>
                  <a:srgbClr val="008568"/>
                </a:solidFill>
              </a:rPr>
              <a:t>arvioimiseen</a:t>
            </a:r>
            <a:endParaRPr/>
          </a:p>
        </p:txBody>
      </p:sp>
      <p:sp>
        <p:nvSpPr>
          <p:cNvPr id="170" name="Google Shape;170;p29"/>
          <p:cNvSpPr txBox="1">
            <a:spLocks noGrp="1"/>
          </p:cNvSpPr>
          <p:nvPr>
            <p:ph type="body" idx="1"/>
          </p:nvPr>
        </p:nvSpPr>
        <p:spPr>
          <a:xfrm>
            <a:off x="311700" y="1298550"/>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sz="1700" dirty="0"/>
              <a:t>Erilaisia tapoja ja kriteeristöjä datan arvon määrittämiseksi on monia. Laadun arviointi voi perustua esimerkiksi datan eheyteen, kattavuuteen, luotettavuuteen ja yhdenmukaisuuteen. Kun kaikkea dataa ei voi säilyttää, arvon ja laadun määrittely tukee erityisesti pitkäaikaissäilytettävien aineistojen valintaa.</a:t>
            </a:r>
            <a:endParaRPr sz="1700" dirty="0"/>
          </a:p>
          <a:p>
            <a:pPr marL="0" lvl="0" indent="0" algn="l" rtl="0">
              <a:spcBef>
                <a:spcPts val="1200"/>
              </a:spcBef>
              <a:spcAft>
                <a:spcPts val="0"/>
              </a:spcAft>
              <a:buNone/>
            </a:pPr>
            <a:r>
              <a:rPr lang="sv" sz="1700" dirty="0"/>
              <a:t>Seuraavaksi esittelemme pääkohdat kahdesta julkaistusta ohjeesta, joita tutkija voi hyödyntää ja soveltaa arvioidessaan datansa arvoa ja laatua:</a:t>
            </a:r>
            <a:endParaRPr sz="1700" dirty="0"/>
          </a:p>
          <a:p>
            <a:pPr marL="457200" lvl="0" indent="-311150" algn="l" rtl="0">
              <a:lnSpc>
                <a:spcPct val="100000"/>
              </a:lnSpc>
              <a:spcBef>
                <a:spcPts val="1200"/>
              </a:spcBef>
              <a:spcAft>
                <a:spcPts val="0"/>
              </a:spcAft>
              <a:buSzPts val="1300"/>
              <a:buChar char="●"/>
            </a:pPr>
            <a:r>
              <a:rPr lang="sv" sz="1300" dirty="0"/>
              <a:t>Helsingin yliopiston ohje datan arvon määrittämiseen pitkäaikaissäilytystä ajatellen: Krister Talvinen. (2019). Digital Preservation (Fairdata-PAS): Guidelines for UH Evaluators. </a:t>
            </a:r>
            <a:r>
              <a:rPr lang="sv" sz="1300" dirty="0">
                <a:hlinkClick r:id="rId3"/>
              </a:rPr>
              <a:t>Zenodo</a:t>
            </a:r>
            <a:r>
              <a:rPr lang="sv" sz="1300" dirty="0"/>
              <a:t>. </a:t>
            </a:r>
            <a:endParaRPr sz="1300" dirty="0">
              <a:solidFill>
                <a:schemeClr val="accent5"/>
              </a:solidFill>
            </a:endParaRPr>
          </a:p>
          <a:p>
            <a:pPr marL="457200" lvl="0" indent="-311150" algn="l" rtl="0">
              <a:lnSpc>
                <a:spcPct val="100000"/>
              </a:lnSpc>
              <a:spcBef>
                <a:spcPts val="0"/>
              </a:spcBef>
              <a:spcAft>
                <a:spcPts val="1800"/>
              </a:spcAft>
              <a:buSzPts val="1300"/>
              <a:buChar char="●"/>
            </a:pPr>
            <a:r>
              <a:rPr lang="sv" sz="1300" dirty="0">
                <a:hlinkClick r:id="rId4"/>
              </a:rPr>
              <a:t>Tilastokeskuksen tietoaineistojen laadunvarmistuskehikko</a:t>
            </a:r>
            <a:endParaRPr lang="fi-FI" dirty="0"/>
          </a:p>
          <a:p>
            <a:pPr marL="0" lvl="0" indent="0" algn="l" rtl="0">
              <a:spcBef>
                <a:spcPts val="0"/>
              </a:spcBef>
              <a:spcAft>
                <a:spcPts val="1200"/>
              </a:spcAft>
              <a:buNone/>
            </a:pPr>
            <a:r>
              <a:rPr lang="fi-FI" sz="1400" dirty="0"/>
              <a:t>Myös </a:t>
            </a:r>
            <a:r>
              <a:rPr lang="fi-FI" sz="1400" dirty="0">
                <a:hlinkClick r:id="rId5"/>
              </a:rPr>
              <a:t>Kansallisarkiston ohjeet</a:t>
            </a:r>
            <a:r>
              <a:rPr lang="fi-FI" sz="1400" dirty="0"/>
              <a:t> sisältävät luvun, joka käsittelee tutkimusaineistoja ja arvon määritystä erityisesti arkistonäkökulmasta.</a:t>
            </a:r>
          </a:p>
        </p:txBody>
      </p:sp>
      <p:pic>
        <p:nvPicPr>
          <p:cNvPr id="171" name="Google Shape;171;p29">
            <a:extLst>
              <a:ext uri="{C183D7F6-B498-43B3-948B-1728B52AA6E4}">
                <adec:decorative xmlns:adec="http://schemas.microsoft.com/office/drawing/2017/decorative" val="1"/>
              </a:ext>
            </a:extLst>
          </p:cNvPr>
          <p:cNvPicPr preferRelativeResize="0"/>
          <p:nvPr/>
        </p:nvPicPr>
        <p:blipFill>
          <a:blip r:embed="rId6">
            <a:alphaModFix/>
          </a:blip>
          <a:stretch>
            <a:fillRect/>
          </a:stretch>
        </p:blipFill>
        <p:spPr>
          <a:xfrm>
            <a:off x="7998089" y="445021"/>
            <a:ext cx="611108" cy="572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Näkökulmia datan odotetun uudelleen käytön </a:t>
            </a:r>
            <a:endParaRPr>
              <a:solidFill>
                <a:srgbClr val="008568"/>
              </a:solidFill>
            </a:endParaRPr>
          </a:p>
          <a:p>
            <a:pPr marL="0" lvl="0" indent="0" algn="l" rtl="0">
              <a:spcBef>
                <a:spcPts val="0"/>
              </a:spcBef>
              <a:spcAft>
                <a:spcPts val="0"/>
              </a:spcAft>
              <a:buNone/>
            </a:pPr>
            <a:r>
              <a:rPr lang="sv">
                <a:solidFill>
                  <a:srgbClr val="008568"/>
                </a:solidFill>
              </a:rPr>
              <a:t>arvioimiseen</a:t>
            </a:r>
            <a:endParaRPr sz="1800">
              <a:solidFill>
                <a:srgbClr val="008568"/>
              </a:solidFill>
            </a:endParaRPr>
          </a:p>
          <a:p>
            <a:pPr marL="0" lvl="0" indent="0" algn="l" rtl="0">
              <a:spcBef>
                <a:spcPts val="0"/>
              </a:spcBef>
              <a:spcAft>
                <a:spcPts val="0"/>
              </a:spcAft>
              <a:buNone/>
            </a:pPr>
            <a:endParaRPr/>
          </a:p>
        </p:txBody>
      </p:sp>
      <p:sp>
        <p:nvSpPr>
          <p:cNvPr id="177" name="Google Shape;177;p30"/>
          <p:cNvSpPr txBox="1">
            <a:spLocks noGrp="1"/>
          </p:cNvSpPr>
          <p:nvPr>
            <p:ph type="body" idx="1"/>
          </p:nvPr>
        </p:nvSpPr>
        <p:spPr>
          <a:xfrm>
            <a:off x="311700" y="1427025"/>
            <a:ext cx="8520600" cy="30072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Clr>
                <a:srgbClr val="595959"/>
              </a:buClr>
              <a:buSzPts val="1700"/>
              <a:buChar char="●"/>
            </a:pPr>
            <a:r>
              <a:rPr lang="sv" sz="1700">
                <a:solidFill>
                  <a:srgbClr val="595959"/>
                </a:solidFill>
              </a:rPr>
              <a:t>Onko datasi kokonaisuutena riittävän kattavaa, jotta sitä voi tulevaisuudessa käyttää eri tavoin? Kattavuus voi tarkoittaa tiettyä ilmiötä, ajanjaksoa tms.</a:t>
            </a:r>
            <a:endParaRPr sz="1700">
              <a:solidFill>
                <a:schemeClr val="dk1"/>
              </a:solidFill>
            </a:endParaRPr>
          </a:p>
          <a:p>
            <a:pPr marL="457200" lvl="0" indent="-336550" algn="l" rtl="0">
              <a:spcBef>
                <a:spcPts val="0"/>
              </a:spcBef>
              <a:spcAft>
                <a:spcPts val="0"/>
              </a:spcAft>
              <a:buClr>
                <a:srgbClr val="595959"/>
              </a:buClr>
              <a:buSzPts val="1700"/>
              <a:buChar char="●"/>
            </a:pPr>
            <a:r>
              <a:rPr lang="sv" sz="1700">
                <a:solidFill>
                  <a:srgbClr val="595959"/>
                </a:solidFill>
              </a:rPr>
              <a:t>Onko datasi teknisesti niin hyvää, että sitä voi käyttää tulevaisuudessa eri tavoin? Vai pitääkö sitä käsitellä tai valmistella tavalla, joka aiheuttaa kohtuuttomia kustannuksia?</a:t>
            </a:r>
            <a:endParaRPr sz="1700">
              <a:solidFill>
                <a:srgbClr val="595959"/>
              </a:solidFill>
            </a:endParaRPr>
          </a:p>
          <a:p>
            <a:pPr marL="457200" lvl="0" indent="-336550" algn="l" rtl="0">
              <a:spcBef>
                <a:spcPts val="0"/>
              </a:spcBef>
              <a:spcAft>
                <a:spcPts val="0"/>
              </a:spcAft>
              <a:buClr>
                <a:srgbClr val="595959"/>
              </a:buClr>
              <a:buSzPts val="1700"/>
              <a:buChar char="●"/>
            </a:pPr>
            <a:r>
              <a:rPr lang="sv" sz="1700">
                <a:solidFill>
                  <a:srgbClr val="595959"/>
                </a:solidFill>
              </a:rPr>
              <a:t>Voiko datasi laajentaa olemassa olevaa aineistoa? </a:t>
            </a:r>
            <a:endParaRPr sz="1700">
              <a:solidFill>
                <a:srgbClr val="595959"/>
              </a:solidFill>
            </a:endParaRPr>
          </a:p>
          <a:p>
            <a:pPr marL="457200" lvl="0" indent="-336550" algn="l" rtl="0">
              <a:spcBef>
                <a:spcPts val="0"/>
              </a:spcBef>
              <a:spcAft>
                <a:spcPts val="0"/>
              </a:spcAft>
              <a:buClr>
                <a:srgbClr val="595959"/>
              </a:buClr>
              <a:buSzPts val="1700"/>
              <a:buChar char="●"/>
            </a:pPr>
            <a:r>
              <a:rPr lang="sv" sz="1700">
                <a:solidFill>
                  <a:srgbClr val="595959"/>
                </a:solidFill>
              </a:rPr>
              <a:t>Voiko datasi toimia jonkin muun aineiston vertailukohtana?</a:t>
            </a:r>
            <a:endParaRPr sz="1700">
              <a:solidFill>
                <a:srgbClr val="595959"/>
              </a:solidFill>
            </a:endParaRPr>
          </a:p>
          <a:p>
            <a:pPr marL="457200" lvl="0" indent="-336550" algn="l" rtl="0">
              <a:spcBef>
                <a:spcPts val="0"/>
              </a:spcBef>
              <a:spcAft>
                <a:spcPts val="0"/>
              </a:spcAft>
              <a:buClr>
                <a:srgbClr val="595959"/>
              </a:buClr>
              <a:buSzPts val="1700"/>
              <a:buChar char="●"/>
            </a:pPr>
            <a:r>
              <a:rPr lang="sv" sz="1700">
                <a:solidFill>
                  <a:srgbClr val="595959"/>
                </a:solidFill>
              </a:rPr>
              <a:t>Onko datasi analysoitu vain osittain?</a:t>
            </a:r>
            <a:endParaRPr sz="1700">
              <a:solidFill>
                <a:srgbClr val="595959"/>
              </a:solidFill>
            </a:endParaRPr>
          </a:p>
          <a:p>
            <a:pPr marL="457200" lvl="0" indent="-336550" algn="l" rtl="0">
              <a:spcBef>
                <a:spcPts val="0"/>
              </a:spcBef>
              <a:spcAft>
                <a:spcPts val="0"/>
              </a:spcAft>
              <a:buClr>
                <a:srgbClr val="595959"/>
              </a:buClr>
              <a:buSzPts val="1700"/>
              <a:buChar char="●"/>
            </a:pPr>
            <a:r>
              <a:rPr lang="sv" sz="1700">
                <a:solidFill>
                  <a:srgbClr val="595959"/>
                </a:solidFill>
              </a:rPr>
              <a:t>Onko kohtuullista olettaa, että dataasi voi tulevaisuudessa hyödyntää vielä uusin tavoin?</a:t>
            </a:r>
            <a:r>
              <a:rPr lang="sv" sz="1700">
                <a:solidFill>
                  <a:srgbClr val="FF0000"/>
                </a:solidFill>
              </a:rPr>
              <a:t>	</a:t>
            </a:r>
            <a:endParaRPr sz="1700">
              <a:solidFill>
                <a:srgbClr val="FF0000"/>
              </a:solidFill>
            </a:endParaRPr>
          </a:p>
        </p:txBody>
      </p:sp>
      <p:sp>
        <p:nvSpPr>
          <p:cNvPr id="178" name="Google Shape;178;p30"/>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dirty="0">
                <a:solidFill>
                  <a:schemeClr val="dk2"/>
                </a:solidFill>
              </a:rPr>
              <a:t>Krister Talvinen. (2019). Digital Preservation (Fairdata-PAS): Guidelines for UH Evaluators. </a:t>
            </a:r>
            <a:r>
              <a:rPr lang="sv" sz="900" dirty="0">
                <a:solidFill>
                  <a:schemeClr val="dk2"/>
                </a:solidFill>
                <a:hlinkClick r:id="rId3"/>
              </a:rPr>
              <a:t>Zenodo</a:t>
            </a:r>
            <a:r>
              <a:rPr lang="sv" sz="900" dirty="0">
                <a:solidFill>
                  <a:schemeClr val="dk2"/>
                </a:solidFill>
              </a:rPr>
              <a:t>.</a:t>
            </a:r>
            <a:r>
              <a:rPr lang="sv" sz="900" dirty="0"/>
              <a:t> </a:t>
            </a:r>
            <a:endParaRPr sz="900" dirty="0"/>
          </a:p>
        </p:txBody>
      </p:sp>
      <p:pic>
        <p:nvPicPr>
          <p:cNvPr id="179" name="Google Shape;179;p30">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998089" y="445021"/>
            <a:ext cx="611108" cy="572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1"/>
          <p:cNvSpPr txBox="1">
            <a:spLocks noGrp="1"/>
          </p:cNvSpPr>
          <p:nvPr>
            <p:ph type="title"/>
          </p:nvPr>
        </p:nvSpPr>
        <p:spPr>
          <a:xfrm>
            <a:off x="311700" y="188450"/>
            <a:ext cx="8832300" cy="615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solidFill>
                  <a:srgbClr val="008568"/>
                </a:solidFill>
              </a:rPr>
              <a:t>Näkökulmia datan tulevan arvon arvioimiseen</a:t>
            </a:r>
            <a:endParaRPr>
              <a:solidFill>
                <a:srgbClr val="008568"/>
              </a:solidFill>
            </a:endParaRPr>
          </a:p>
        </p:txBody>
      </p:sp>
      <p:sp>
        <p:nvSpPr>
          <p:cNvPr id="185" name="Google Shape;185;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rgbClr val="595959"/>
              </a:buClr>
              <a:buSzPts val="1800"/>
              <a:buChar char="●"/>
            </a:pPr>
            <a:r>
              <a:rPr lang="sv"/>
              <a:t>Onko datallasi tulevaisuudessa merkitystä jonkin tieteenalan tai tutkimusaiheen kehitykselle?</a:t>
            </a:r>
            <a:endParaRPr>
              <a:solidFill>
                <a:srgbClr val="595959"/>
              </a:solidFill>
            </a:endParaRPr>
          </a:p>
          <a:p>
            <a:pPr marL="457200" lvl="0" indent="-342900" algn="l" rtl="0">
              <a:spcBef>
                <a:spcPts val="0"/>
              </a:spcBef>
              <a:spcAft>
                <a:spcPts val="0"/>
              </a:spcAft>
              <a:buClr>
                <a:srgbClr val="595959"/>
              </a:buClr>
              <a:buSzPts val="1800"/>
              <a:buChar char="●"/>
            </a:pPr>
            <a:r>
              <a:rPr lang="sv">
                <a:solidFill>
                  <a:srgbClr val="595959"/>
                </a:solidFill>
              </a:rPr>
              <a:t>Voiko datasi johtaa huomattaviin tieteellisiin löydöksiin tai julkaisuihin?</a:t>
            </a:r>
            <a:endParaRPr>
              <a:solidFill>
                <a:srgbClr val="595959"/>
              </a:solidFill>
            </a:endParaRPr>
          </a:p>
          <a:p>
            <a:pPr marL="457200" lvl="0" indent="-342900" algn="l" rtl="0">
              <a:spcBef>
                <a:spcPts val="0"/>
              </a:spcBef>
              <a:spcAft>
                <a:spcPts val="0"/>
              </a:spcAft>
              <a:buClr>
                <a:srgbClr val="595959"/>
              </a:buClr>
              <a:buSzPts val="1800"/>
              <a:buChar char="●"/>
            </a:pPr>
            <a:r>
              <a:rPr lang="sv">
                <a:solidFill>
                  <a:srgbClr val="595959"/>
                </a:solidFill>
              </a:rPr>
              <a:t>Onko datasi tieteellisesti tai kulttuurillisesti ainutlaatuista?</a:t>
            </a:r>
            <a:endParaRPr>
              <a:solidFill>
                <a:srgbClr val="595959"/>
              </a:solidFill>
            </a:endParaRPr>
          </a:p>
          <a:p>
            <a:pPr marL="457200" lvl="0" indent="-342900" algn="l" rtl="0">
              <a:spcBef>
                <a:spcPts val="0"/>
              </a:spcBef>
              <a:spcAft>
                <a:spcPts val="0"/>
              </a:spcAft>
              <a:buClr>
                <a:srgbClr val="595959"/>
              </a:buClr>
              <a:buSzPts val="1800"/>
              <a:buChar char="●"/>
            </a:pPr>
            <a:r>
              <a:rPr lang="sv">
                <a:solidFill>
                  <a:srgbClr val="595959"/>
                </a:solidFill>
              </a:rPr>
              <a:t>Voiko datansi uusiokäyttö johtaa kaupallisiin sovelluksiin, yritysyhteistyöhön tai patentteihin?</a:t>
            </a:r>
            <a:endParaRPr>
              <a:solidFill>
                <a:srgbClr val="595959"/>
              </a:solidFill>
            </a:endParaRPr>
          </a:p>
          <a:p>
            <a:pPr marL="457200" lvl="0" indent="-342900" algn="l" rtl="0">
              <a:spcBef>
                <a:spcPts val="0"/>
              </a:spcBef>
              <a:spcAft>
                <a:spcPts val="0"/>
              </a:spcAft>
              <a:buClr>
                <a:srgbClr val="595959"/>
              </a:buClr>
              <a:buSzPts val="1800"/>
              <a:buChar char="●"/>
            </a:pPr>
            <a:r>
              <a:rPr lang="sv">
                <a:solidFill>
                  <a:srgbClr val="595959"/>
                </a:solidFill>
              </a:rPr>
              <a:t>Onko datallasi huomattavaa arvoa opetuksessa, esimerkiksi tutkijakoulutuksessa?</a:t>
            </a:r>
            <a:endParaRPr>
              <a:solidFill>
                <a:srgbClr val="595959"/>
              </a:solidFill>
            </a:endParaRPr>
          </a:p>
          <a:p>
            <a:pPr marL="0" lvl="0" indent="0" algn="l" rtl="0">
              <a:spcBef>
                <a:spcPts val="1200"/>
              </a:spcBef>
              <a:spcAft>
                <a:spcPts val="1200"/>
              </a:spcAft>
              <a:buNone/>
            </a:pPr>
            <a:endParaRPr/>
          </a:p>
        </p:txBody>
      </p:sp>
      <p:sp>
        <p:nvSpPr>
          <p:cNvPr id="187" name="Google Shape;187;p31"/>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a:solidFill>
                  <a:schemeClr val="dk2"/>
                </a:solidFill>
              </a:rPr>
              <a:t>Krister Talvinen. (2019). Digital Preservation (Fairdata-PAS): Guidelines for UH Evaluators. Zenodo.</a:t>
            </a:r>
            <a:r>
              <a:rPr lang="sv" sz="900"/>
              <a:t> </a:t>
            </a:r>
            <a:r>
              <a:rPr lang="sv" sz="900" u="sng">
                <a:solidFill>
                  <a:schemeClr val="hlink"/>
                </a:solidFill>
                <a:hlinkClick r:id="rId3"/>
              </a:rPr>
              <a:t>https://doi.org/10.5281/zenodo.5785971</a:t>
            </a:r>
            <a:r>
              <a:rPr lang="sv" sz="900"/>
              <a:t> </a:t>
            </a:r>
            <a:endParaRPr sz="900"/>
          </a:p>
        </p:txBody>
      </p:sp>
      <p:pic>
        <p:nvPicPr>
          <p:cNvPr id="186" name="Google Shape;186;p31">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998089" y="445021"/>
            <a:ext cx="611108" cy="572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6" name="Google Shape;66;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solidFill>
                  <a:srgbClr val="008568"/>
                </a:solidFill>
              </a:rPr>
              <a:t>Sisällys</a:t>
            </a:r>
            <a:endParaRPr/>
          </a:p>
        </p:txBody>
      </p:sp>
      <p:sp>
        <p:nvSpPr>
          <p:cNvPr id="64" name="Google Shape;64;p14"/>
          <p:cNvSpPr txBox="1">
            <a:spLocks noGrp="1"/>
          </p:cNvSpPr>
          <p:nvPr>
            <p:ph type="body" idx="1"/>
          </p:nvPr>
        </p:nvSpPr>
        <p:spPr>
          <a:xfrm>
            <a:off x="1290700" y="1555250"/>
            <a:ext cx="6952500" cy="2152800"/>
          </a:xfrm>
          <a:prstGeom prst="rect">
            <a:avLst/>
          </a:prstGeom>
        </p:spPr>
        <p:txBody>
          <a:bodyPr spcFirstLastPara="1" wrap="square" lIns="91425" tIns="91425" rIns="91425" bIns="91425" anchor="t" anchorCtr="0">
            <a:normAutofit fontScale="92500" lnSpcReduction="10000"/>
          </a:bodyPr>
          <a:lstStyle/>
          <a:p>
            <a:pPr marL="0" lvl="0" indent="0" algn="l" rtl="0">
              <a:lnSpc>
                <a:spcPct val="100000"/>
              </a:lnSpc>
              <a:spcBef>
                <a:spcPts val="0"/>
              </a:spcBef>
              <a:spcAft>
                <a:spcPts val="0"/>
              </a:spcAft>
              <a:buNone/>
            </a:pPr>
            <a:r>
              <a:rPr lang="sv" sz="2200"/>
              <a:t>Johdanto</a:t>
            </a:r>
            <a:endParaRPr sz="2200"/>
          </a:p>
          <a:p>
            <a:pPr marL="0" lvl="0" indent="0" algn="l" rtl="0">
              <a:lnSpc>
                <a:spcPct val="100000"/>
              </a:lnSpc>
              <a:spcBef>
                <a:spcPts val="0"/>
              </a:spcBef>
              <a:spcAft>
                <a:spcPts val="0"/>
              </a:spcAft>
              <a:buNone/>
            </a:pPr>
            <a:endParaRPr sz="2200"/>
          </a:p>
          <a:p>
            <a:pPr marL="0" lvl="0" indent="0" algn="l" rtl="0">
              <a:lnSpc>
                <a:spcPct val="100000"/>
              </a:lnSpc>
              <a:spcBef>
                <a:spcPts val="0"/>
              </a:spcBef>
              <a:spcAft>
                <a:spcPts val="0"/>
              </a:spcAft>
              <a:buNone/>
            </a:pPr>
            <a:r>
              <a:rPr lang="sv" sz="2200"/>
              <a:t>Datanhallinta osana tutkimusta</a:t>
            </a:r>
            <a:endParaRPr sz="2200"/>
          </a:p>
          <a:p>
            <a:pPr marL="457200" lvl="0" indent="0" algn="l" rtl="0">
              <a:lnSpc>
                <a:spcPct val="100000"/>
              </a:lnSpc>
              <a:spcBef>
                <a:spcPts val="0"/>
              </a:spcBef>
              <a:spcAft>
                <a:spcPts val="0"/>
              </a:spcAft>
              <a:buNone/>
            </a:pPr>
            <a:endParaRPr sz="2200"/>
          </a:p>
          <a:p>
            <a:pPr marL="0" lvl="0" indent="0" algn="l" rtl="0">
              <a:lnSpc>
                <a:spcPct val="100000"/>
              </a:lnSpc>
              <a:spcBef>
                <a:spcPts val="0"/>
              </a:spcBef>
              <a:spcAft>
                <a:spcPts val="0"/>
              </a:spcAft>
              <a:buNone/>
            </a:pPr>
            <a:r>
              <a:rPr lang="sv" sz="2200"/>
              <a:t>Datan arvon ja laadun arvioiminen</a:t>
            </a:r>
            <a:endParaRPr sz="2200"/>
          </a:p>
          <a:p>
            <a:pPr marL="457200" lvl="0" indent="0" algn="l" rtl="0">
              <a:lnSpc>
                <a:spcPct val="100000"/>
              </a:lnSpc>
              <a:spcBef>
                <a:spcPts val="0"/>
              </a:spcBef>
              <a:spcAft>
                <a:spcPts val="0"/>
              </a:spcAft>
              <a:buNone/>
            </a:pPr>
            <a:endParaRPr sz="2200"/>
          </a:p>
          <a:p>
            <a:pPr marL="0" lvl="0" indent="0" algn="l" rtl="0">
              <a:lnSpc>
                <a:spcPct val="100000"/>
              </a:lnSpc>
              <a:spcBef>
                <a:spcPts val="0"/>
              </a:spcBef>
              <a:spcAft>
                <a:spcPts val="0"/>
              </a:spcAft>
              <a:buNone/>
            </a:pPr>
            <a:r>
              <a:rPr lang="sv" sz="2200"/>
              <a:t>Datan jakaminen ja tallentaminen</a:t>
            </a:r>
            <a:endParaRPr sz="2200"/>
          </a:p>
        </p:txBody>
      </p:sp>
      <p:pic>
        <p:nvPicPr>
          <p:cNvPr id="67" name="Google Shape;67;p14">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552815" y="1967838"/>
            <a:ext cx="705585" cy="661225"/>
          </a:xfrm>
          <a:prstGeom prst="rect">
            <a:avLst/>
          </a:prstGeom>
          <a:noFill/>
          <a:ln>
            <a:noFill/>
          </a:ln>
        </p:spPr>
      </p:pic>
      <p:pic>
        <p:nvPicPr>
          <p:cNvPr id="69" name="Google Shape;69;p14">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00051" y="2571746"/>
            <a:ext cx="611108" cy="572700"/>
          </a:xfrm>
          <a:prstGeom prst="rect">
            <a:avLst/>
          </a:prstGeom>
          <a:noFill/>
          <a:ln>
            <a:noFill/>
          </a:ln>
        </p:spPr>
      </p:pic>
      <p:grpSp>
        <p:nvGrpSpPr>
          <p:cNvPr id="2" name="Ryhmä 1">
            <a:extLst>
              <a:ext uri="{FF2B5EF4-FFF2-40B4-BE49-F238E27FC236}">
                <a16:creationId xmlns:a16="http://schemas.microsoft.com/office/drawing/2014/main" id="{C4B8402E-6509-08B6-76BF-BB3CBB7FA988}"/>
              </a:ext>
              <a:ext uri="{C183D7F6-B498-43B3-948B-1728B52AA6E4}">
                <adec:decorative xmlns:adec="http://schemas.microsoft.com/office/drawing/2017/decorative" val="1"/>
              </a:ext>
            </a:extLst>
          </p:cNvPr>
          <p:cNvGrpSpPr/>
          <p:nvPr/>
        </p:nvGrpSpPr>
        <p:grpSpPr>
          <a:xfrm>
            <a:off x="520513" y="3054925"/>
            <a:ext cx="770175" cy="721750"/>
            <a:chOff x="520513" y="3054925"/>
            <a:chExt cx="770175" cy="721750"/>
          </a:xfrm>
        </p:grpSpPr>
        <p:pic>
          <p:nvPicPr>
            <p:cNvPr id="65" name="Google Shape;65;p14"/>
            <p:cNvPicPr preferRelativeResize="0"/>
            <p:nvPr/>
          </p:nvPicPr>
          <p:blipFill>
            <a:blip r:embed="rId3">
              <a:alphaModFix/>
            </a:blip>
            <a:stretch>
              <a:fillRect/>
            </a:stretch>
          </p:blipFill>
          <p:spPr>
            <a:xfrm>
              <a:off x="520513" y="3054925"/>
              <a:ext cx="770175" cy="721750"/>
            </a:xfrm>
            <a:prstGeom prst="rect">
              <a:avLst/>
            </a:prstGeom>
            <a:noFill/>
            <a:ln>
              <a:noFill/>
            </a:ln>
          </p:spPr>
        </p:pic>
        <p:pic>
          <p:nvPicPr>
            <p:cNvPr id="68" name="Google Shape;68;p14"/>
            <p:cNvPicPr preferRelativeResize="0"/>
            <p:nvPr/>
          </p:nvPicPr>
          <p:blipFill rotWithShape="1">
            <a:blip r:embed="rId4">
              <a:alphaModFix/>
            </a:blip>
            <a:srcRect l="11300" r="-11299"/>
            <a:stretch/>
          </p:blipFill>
          <p:spPr>
            <a:xfrm>
              <a:off x="802538" y="3323800"/>
              <a:ext cx="274275" cy="257025"/>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Näkökulmia todistetun merkityksen arvioimiseen</a:t>
            </a:r>
            <a:endParaRPr>
              <a:solidFill>
                <a:srgbClr val="008568"/>
              </a:solidFill>
            </a:endParaRPr>
          </a:p>
          <a:p>
            <a:pPr marL="0" lvl="0" indent="0" algn="l" rtl="0">
              <a:spcBef>
                <a:spcPts val="0"/>
              </a:spcBef>
              <a:spcAft>
                <a:spcPts val="0"/>
              </a:spcAft>
              <a:buNone/>
            </a:pPr>
            <a:r>
              <a:rPr lang="sv"/>
              <a:t> </a:t>
            </a:r>
            <a:endParaRPr/>
          </a:p>
        </p:txBody>
      </p:sp>
      <p:sp>
        <p:nvSpPr>
          <p:cNvPr id="193" name="Google Shape;193;p32"/>
          <p:cNvSpPr txBox="1">
            <a:spLocks noGrp="1"/>
          </p:cNvSpPr>
          <p:nvPr>
            <p:ph type="body" idx="1"/>
          </p:nvPr>
        </p:nvSpPr>
        <p:spPr>
          <a:xfrm>
            <a:off x="311700" y="1343900"/>
            <a:ext cx="8520600" cy="30903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595959"/>
              </a:buClr>
              <a:buSzPts val="1800"/>
              <a:buChar char="●"/>
            </a:pPr>
            <a:r>
              <a:rPr lang="sv" dirty="0">
                <a:solidFill>
                  <a:srgbClr val="595959"/>
                </a:solidFill>
              </a:rPr>
              <a:t>Onko dataasi käytetty jonkun erityisen tärkeän julkaisun tai löydöksen tekemiseen?</a:t>
            </a:r>
            <a:endParaRPr dirty="0">
              <a:solidFill>
                <a:srgbClr val="595959"/>
              </a:solidFill>
            </a:endParaRPr>
          </a:p>
          <a:p>
            <a:pPr marL="457200" lvl="0" indent="-342900" algn="l" rtl="0">
              <a:spcBef>
                <a:spcPts val="0"/>
              </a:spcBef>
              <a:spcAft>
                <a:spcPts val="0"/>
              </a:spcAft>
              <a:buClr>
                <a:srgbClr val="595959"/>
              </a:buClr>
              <a:buSzPts val="1800"/>
              <a:buChar char="●"/>
            </a:pPr>
            <a:r>
              <a:rPr lang="sv" dirty="0">
                <a:solidFill>
                  <a:srgbClr val="595959"/>
                </a:solidFill>
              </a:rPr>
              <a:t>Onko datasi ratkaisevan tärkeää kansalliselle tai globaalille infrastruktuurille?</a:t>
            </a:r>
            <a:endParaRPr dirty="0">
              <a:solidFill>
                <a:srgbClr val="595959"/>
              </a:solidFill>
            </a:endParaRPr>
          </a:p>
          <a:p>
            <a:pPr marL="457200" lvl="0" indent="-342900" algn="l" rtl="0">
              <a:spcBef>
                <a:spcPts val="0"/>
              </a:spcBef>
              <a:spcAft>
                <a:spcPts val="0"/>
              </a:spcAft>
              <a:buClr>
                <a:srgbClr val="595959"/>
              </a:buClr>
              <a:buSzPts val="1800"/>
              <a:buChar char="●"/>
            </a:pPr>
            <a:r>
              <a:rPr lang="sv" dirty="0">
                <a:solidFill>
                  <a:srgbClr val="595959"/>
                </a:solidFill>
              </a:rPr>
              <a:t>Onko dataasi hyödynnetty merkittävässä tutkimusyhteistyössä eri organisaatioiden välillä?</a:t>
            </a:r>
            <a:endParaRPr dirty="0">
              <a:solidFill>
                <a:srgbClr val="595959"/>
              </a:solidFill>
            </a:endParaRPr>
          </a:p>
          <a:p>
            <a:pPr marL="457200" lvl="0" indent="-342900" algn="l" rtl="0">
              <a:spcBef>
                <a:spcPts val="0"/>
              </a:spcBef>
              <a:spcAft>
                <a:spcPts val="0"/>
              </a:spcAft>
              <a:buClr>
                <a:srgbClr val="595959"/>
              </a:buClr>
              <a:buSzPts val="1800"/>
              <a:buChar char="●"/>
            </a:pPr>
            <a:r>
              <a:rPr lang="sv" dirty="0">
                <a:solidFill>
                  <a:srgbClr val="595959"/>
                </a:solidFill>
              </a:rPr>
              <a:t>Onko datasi tuottaminen vaatinut merkittäviä investointeja ja resursseja?</a:t>
            </a:r>
            <a:endParaRPr dirty="0">
              <a:solidFill>
                <a:srgbClr val="595959"/>
              </a:solidFill>
            </a:endParaRPr>
          </a:p>
          <a:p>
            <a:pPr marL="457200" lvl="0" indent="-355600" algn="l" rtl="0">
              <a:spcBef>
                <a:spcPts val="0"/>
              </a:spcBef>
              <a:spcAft>
                <a:spcPts val="0"/>
              </a:spcAft>
              <a:buClr>
                <a:srgbClr val="595959"/>
              </a:buClr>
              <a:buSzPts val="2000"/>
              <a:buChar char="●"/>
            </a:pPr>
            <a:r>
              <a:rPr lang="sv" dirty="0">
                <a:solidFill>
                  <a:srgbClr val="595959"/>
                </a:solidFill>
              </a:rPr>
              <a:t>Onko esim. eettinen neuvosto aiemmin arvioinut datasi? Eettisen neuvoston arviointiraportit voivat olla hyödyllisiä päätöksenteossa sillä, joskus datan säilyttäminen voi olla perusteltua eettisistä syistä.</a:t>
            </a:r>
            <a:endParaRPr dirty="0">
              <a:solidFill>
                <a:srgbClr val="595959"/>
              </a:solidFill>
            </a:endParaRPr>
          </a:p>
          <a:p>
            <a:pPr marL="914400" lvl="1" indent="-317500" algn="l" rtl="0">
              <a:spcBef>
                <a:spcPts val="0"/>
              </a:spcBef>
              <a:spcAft>
                <a:spcPts val="0"/>
              </a:spcAft>
              <a:buClr>
                <a:srgbClr val="595959"/>
              </a:buClr>
              <a:buSzPts val="1400"/>
              <a:buChar char="○"/>
            </a:pPr>
            <a:r>
              <a:rPr lang="sv" dirty="0">
                <a:solidFill>
                  <a:srgbClr val="595959"/>
                </a:solidFill>
                <a:hlinkClick r:id="rId3"/>
              </a:rPr>
              <a:t>Eettisen ennakkoarvioinnin ohje</a:t>
            </a:r>
            <a:endParaRPr dirty="0">
              <a:solidFill>
                <a:srgbClr val="595959"/>
              </a:solidFill>
            </a:endParaRPr>
          </a:p>
        </p:txBody>
      </p:sp>
      <p:sp>
        <p:nvSpPr>
          <p:cNvPr id="195" name="Google Shape;195;p32"/>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dirty="0">
                <a:solidFill>
                  <a:schemeClr val="dk2"/>
                </a:solidFill>
              </a:rPr>
              <a:t>Krister Talvinen. (2019). Digital Preservation (Fairdata-PAS): Guidelines for UH Evaluators. </a:t>
            </a:r>
            <a:r>
              <a:rPr lang="sv" sz="900" dirty="0">
                <a:solidFill>
                  <a:schemeClr val="dk2"/>
                </a:solidFill>
                <a:hlinkClick r:id="rId4"/>
              </a:rPr>
              <a:t>Zenodo</a:t>
            </a:r>
            <a:r>
              <a:rPr lang="sv" sz="900" dirty="0">
                <a:solidFill>
                  <a:schemeClr val="dk2"/>
                </a:solidFill>
              </a:rPr>
              <a:t>.</a:t>
            </a:r>
            <a:endParaRPr sz="900" dirty="0"/>
          </a:p>
        </p:txBody>
      </p:sp>
      <p:pic>
        <p:nvPicPr>
          <p:cNvPr id="194" name="Google Shape;194;p32">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7998089" y="445021"/>
            <a:ext cx="611108" cy="5727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998089" y="445021"/>
            <a:ext cx="611108" cy="572700"/>
          </a:xfrm>
          <a:prstGeom prst="rect">
            <a:avLst/>
          </a:prstGeom>
          <a:noFill/>
          <a:ln>
            <a:noFill/>
          </a:ln>
        </p:spPr>
      </p:pic>
      <p:sp>
        <p:nvSpPr>
          <p:cNvPr id="201" name="Google Shape;201;p33"/>
          <p:cNvSpPr txBox="1">
            <a:spLocks noGrp="1"/>
          </p:cNvSpPr>
          <p:nvPr>
            <p:ph type="title"/>
          </p:nvPr>
        </p:nvSpPr>
        <p:spPr>
          <a:xfrm>
            <a:off x="189525" y="188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Vaikuttavuuden ulottuvuudet</a:t>
            </a:r>
            <a:endParaRPr>
              <a:solidFill>
                <a:srgbClr val="008568"/>
              </a:solidFill>
            </a:endParaRPr>
          </a:p>
          <a:p>
            <a:pPr marL="0" lvl="0" indent="0" algn="l" rtl="0">
              <a:spcBef>
                <a:spcPts val="0"/>
              </a:spcBef>
              <a:spcAft>
                <a:spcPts val="0"/>
              </a:spcAft>
              <a:buNone/>
            </a:pPr>
            <a:r>
              <a:rPr lang="sv"/>
              <a:t> </a:t>
            </a:r>
            <a:endParaRPr/>
          </a:p>
        </p:txBody>
      </p:sp>
      <p:pic>
        <p:nvPicPr>
          <p:cNvPr id="202" name="Google Shape;202;p33" descr="Vaikuttavuuden ulottuvuudet aseteltuna tutkimusdataa esittävän kolmion kärkiin. Taloudellinen vaikuttavuus: innovaatiot, kilpailukyky, kasvu, työpaikat, budjettisäästöt. Akateeminen vaikuttavuus: teoria, metodi, tieto, teknologinen kehitys, tutkijan koulutus, opetus ja koulutus, sovellettavuus. Yhteiskunnallinen vaikuttavuus: elämänlaatu, terveys, ympäristö, julkiset palvelut, politiikat, luovat toiminnot, osallistaminen, ymmärtäminen, opetus."/>
          <p:cNvPicPr preferRelativeResize="0"/>
          <p:nvPr/>
        </p:nvPicPr>
        <p:blipFill>
          <a:blip r:embed="rId4">
            <a:alphaModFix/>
          </a:blip>
          <a:stretch>
            <a:fillRect/>
          </a:stretch>
        </p:blipFill>
        <p:spPr>
          <a:xfrm>
            <a:off x="649775" y="691550"/>
            <a:ext cx="7240550" cy="4072826"/>
          </a:xfrm>
          <a:prstGeom prst="rect">
            <a:avLst/>
          </a:prstGeom>
          <a:noFill/>
          <a:ln>
            <a:noFill/>
          </a:ln>
        </p:spPr>
      </p:pic>
      <p:sp>
        <p:nvSpPr>
          <p:cNvPr id="203" name="Google Shape;203;p33"/>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dirty="0">
                <a:solidFill>
                  <a:schemeClr val="dk2"/>
                </a:solidFill>
              </a:rPr>
              <a:t>Krister Talvinen. (2019). Digital Preservation (Fairdata-PAS): Guidelines for UH Evaluators. </a:t>
            </a:r>
            <a:r>
              <a:rPr lang="sv" sz="900" dirty="0">
                <a:solidFill>
                  <a:schemeClr val="dk2"/>
                </a:solidFill>
                <a:hlinkClick r:id="rId5"/>
              </a:rPr>
              <a:t>Zenodo</a:t>
            </a:r>
            <a:r>
              <a:rPr lang="sv" sz="900" dirty="0">
                <a:solidFill>
                  <a:schemeClr val="dk2"/>
                </a:solidFill>
              </a:rPr>
              <a:t>.</a:t>
            </a:r>
            <a:r>
              <a:rPr lang="sv" sz="900" dirty="0"/>
              <a:t> </a:t>
            </a:r>
            <a:endParaRPr sz="9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4"/>
          <p:cNvSpPr txBox="1">
            <a:spLocks noGrp="1"/>
          </p:cNvSpPr>
          <p:nvPr>
            <p:ph type="title"/>
          </p:nvPr>
        </p:nvSpPr>
        <p:spPr>
          <a:xfrm>
            <a:off x="450900" y="445025"/>
            <a:ext cx="8242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Laadukas data kuvaa todellisuutta</a:t>
            </a:r>
            <a:endParaRPr>
              <a:solidFill>
                <a:srgbClr val="008568"/>
              </a:solidFill>
            </a:endParaRPr>
          </a:p>
          <a:p>
            <a:pPr marL="0" lvl="0" indent="0" algn="l" rtl="0">
              <a:lnSpc>
                <a:spcPct val="115000"/>
              </a:lnSpc>
              <a:spcBef>
                <a:spcPts val="0"/>
              </a:spcBef>
              <a:spcAft>
                <a:spcPts val="0"/>
              </a:spcAft>
              <a:buClr>
                <a:schemeClr val="dk1"/>
              </a:buClr>
              <a:buSzPct val="39285"/>
              <a:buFont typeface="Arial"/>
              <a:buNone/>
            </a:pPr>
            <a:endParaRPr/>
          </a:p>
          <a:p>
            <a:pPr marL="0" lvl="0" indent="0" algn="l" rtl="0">
              <a:spcBef>
                <a:spcPts val="0"/>
              </a:spcBef>
              <a:spcAft>
                <a:spcPts val="0"/>
              </a:spcAft>
              <a:buNone/>
            </a:pPr>
            <a:endParaRPr/>
          </a:p>
        </p:txBody>
      </p:sp>
      <p:sp>
        <p:nvSpPr>
          <p:cNvPr id="212" name="Google Shape;212;p34">
            <a:extLst>
              <a:ext uri="{C183D7F6-B498-43B3-948B-1728B52AA6E4}">
                <adec:decorative xmlns:adec="http://schemas.microsoft.com/office/drawing/2017/decorative" val="0"/>
              </a:ext>
            </a:extLst>
          </p:cNvPr>
          <p:cNvSpPr/>
          <p:nvPr/>
        </p:nvSpPr>
        <p:spPr>
          <a:xfrm>
            <a:off x="191100" y="926825"/>
            <a:ext cx="3103800" cy="19293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sv" b="1" dirty="0">
                <a:solidFill>
                  <a:schemeClr val="lt1"/>
                </a:solidFill>
                <a:latin typeface="Source Sans Pro"/>
                <a:ea typeface="Source Sans Pro"/>
                <a:cs typeface="Source Sans Pro"/>
                <a:sym typeface="Source Sans Pro"/>
              </a:rPr>
              <a:t>Virheettömyys </a:t>
            </a:r>
            <a:endParaRPr b="1" dirty="0">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dirty="0">
                <a:solidFill>
                  <a:schemeClr val="lt1"/>
                </a:solidFill>
                <a:latin typeface="Source Sans Pro"/>
                <a:ea typeface="Source Sans Pro"/>
                <a:cs typeface="Source Sans Pro"/>
                <a:sym typeface="Source Sans Pro"/>
              </a:rPr>
              <a:t>kuvaa sitä, miten data vastaa todellisuutta. Datan virheettömyyttä tarkastelemalla voidaan saada kiinni myös systemaattisia vääristymiä tietoaineistossa.</a:t>
            </a:r>
            <a:endParaRPr dirty="0">
              <a:solidFill>
                <a:schemeClr val="lt1"/>
              </a:solidFill>
            </a:endParaRPr>
          </a:p>
        </p:txBody>
      </p:sp>
      <p:sp>
        <p:nvSpPr>
          <p:cNvPr id="211" name="Google Shape;211;p34"/>
          <p:cNvSpPr/>
          <p:nvPr/>
        </p:nvSpPr>
        <p:spPr>
          <a:xfrm>
            <a:off x="3502950" y="1017725"/>
            <a:ext cx="3103800" cy="16728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dirty="0">
                <a:solidFill>
                  <a:schemeClr val="lt1"/>
                </a:solidFill>
                <a:latin typeface="Source Sans Pro"/>
                <a:ea typeface="Source Sans Pro"/>
                <a:cs typeface="Source Sans Pro"/>
                <a:sym typeface="Source Sans Pro"/>
              </a:rPr>
              <a:t>Tarkkuus</a:t>
            </a:r>
            <a:r>
              <a:rPr lang="sv" dirty="0">
                <a:solidFill>
                  <a:schemeClr val="lt1"/>
                </a:solidFill>
                <a:latin typeface="Source Sans Pro"/>
                <a:ea typeface="Source Sans Pro"/>
                <a:cs typeface="Source Sans Pro"/>
                <a:sym typeface="Source Sans Pro"/>
              </a:rPr>
              <a:t> </a:t>
            </a:r>
            <a:endParaRPr dirty="0">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dirty="0">
                <a:solidFill>
                  <a:schemeClr val="lt1"/>
                </a:solidFill>
                <a:latin typeface="Source Sans Pro"/>
                <a:ea typeface="Source Sans Pro"/>
                <a:cs typeface="Source Sans Pro"/>
                <a:sym typeface="Source Sans Pro"/>
              </a:rPr>
              <a:t>kuvaa sitä, miten hyvin datan tiedot vastaavat sitä mitä tavoitellaan. Tarkkuus kuvaa sitä, kuinka hyvin data osuu oikeaan.</a:t>
            </a:r>
            <a:endParaRPr dirty="0">
              <a:solidFill>
                <a:schemeClr val="lt1"/>
              </a:solidFill>
            </a:endParaRPr>
          </a:p>
        </p:txBody>
      </p:sp>
      <p:sp>
        <p:nvSpPr>
          <p:cNvPr id="213" name="Google Shape;213;p34"/>
          <p:cNvSpPr/>
          <p:nvPr/>
        </p:nvSpPr>
        <p:spPr>
          <a:xfrm>
            <a:off x="922075" y="2856125"/>
            <a:ext cx="3147000" cy="18777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Johdonmukaisuus </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kertoo siitä, että data on yhtenäinen ja ristiriidaton. Johdonmukaisuudella voidaan kuvata myös eri datojen keskinäistä johdonmukaisuutta.</a:t>
            </a:r>
            <a:endParaRPr>
              <a:solidFill>
                <a:schemeClr val="lt1"/>
              </a:solidFill>
            </a:endParaRPr>
          </a:p>
        </p:txBody>
      </p:sp>
      <p:sp>
        <p:nvSpPr>
          <p:cNvPr id="210" name="Google Shape;210;p34"/>
          <p:cNvSpPr/>
          <p:nvPr/>
        </p:nvSpPr>
        <p:spPr>
          <a:xfrm>
            <a:off x="4414350" y="2751800"/>
            <a:ext cx="3259200" cy="20103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Kattavuus </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kuvaa datan tavoitellun ajallisen ja alueellisen kattavuuden sekä tavoitellut kohdeyksiköt ja ominaisuustiedot. Toisaalta kattavuus kertoo miltä osin data sisältää tavoiteltuja tietoja.</a:t>
            </a:r>
            <a:endParaRPr>
              <a:solidFill>
                <a:schemeClr val="lt1"/>
              </a:solidFill>
            </a:endParaRPr>
          </a:p>
        </p:txBody>
      </p:sp>
      <p:sp>
        <p:nvSpPr>
          <p:cNvPr id="214" name="Google Shape;214;p34"/>
          <p:cNvSpPr/>
          <p:nvPr/>
        </p:nvSpPr>
        <p:spPr>
          <a:xfrm>
            <a:off x="6771600" y="2017600"/>
            <a:ext cx="1921500" cy="10017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sv" sz="1300" b="1">
                <a:solidFill>
                  <a:schemeClr val="lt1"/>
                </a:solidFill>
                <a:latin typeface="Source Sans Pro"/>
                <a:ea typeface="Source Sans Pro"/>
                <a:cs typeface="Source Sans Pro"/>
                <a:sym typeface="Source Sans Pro"/>
              </a:rPr>
              <a:t>(Ajantasaisuus)</a:t>
            </a:r>
            <a:endParaRPr sz="1300"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sz="1300">
                <a:solidFill>
                  <a:schemeClr val="lt1"/>
                </a:solidFill>
                <a:latin typeface="Source Sans Pro"/>
                <a:ea typeface="Source Sans Pro"/>
                <a:cs typeface="Source Sans Pro"/>
                <a:sym typeface="Source Sans Pro"/>
              </a:rPr>
              <a:t>mikäli merkityksellinen</a:t>
            </a:r>
            <a:endParaRPr sz="1300">
              <a:solidFill>
                <a:schemeClr val="lt1"/>
              </a:solidFill>
            </a:endParaRPr>
          </a:p>
        </p:txBody>
      </p:sp>
      <p:sp>
        <p:nvSpPr>
          <p:cNvPr id="209" name="Google Shape;209;p34"/>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u="sng">
                <a:solidFill>
                  <a:schemeClr val="hlink"/>
                </a:solidFill>
                <a:hlinkClick r:id="rId3"/>
              </a:rPr>
              <a:t>https://www.stat.fi/org/vuosiohjelma/tietoaineistojen-laatukriteerit.html</a:t>
            </a:r>
            <a:endParaRPr sz="900"/>
          </a:p>
        </p:txBody>
      </p:sp>
      <p:pic>
        <p:nvPicPr>
          <p:cNvPr id="215" name="Google Shape;215;p34">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998089" y="445021"/>
            <a:ext cx="611108" cy="572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Laadukas data on kuvattu hyvin</a:t>
            </a:r>
            <a:endParaRPr>
              <a:solidFill>
                <a:srgbClr val="008568"/>
              </a:solidFill>
            </a:endParaRPr>
          </a:p>
          <a:p>
            <a:pPr marL="0" lvl="0" indent="0" algn="l" rtl="0">
              <a:lnSpc>
                <a:spcPct val="115000"/>
              </a:lnSpc>
              <a:spcBef>
                <a:spcPts val="0"/>
              </a:spcBef>
              <a:spcAft>
                <a:spcPts val="0"/>
              </a:spcAft>
              <a:buClr>
                <a:schemeClr val="dk1"/>
              </a:buClr>
              <a:buSzPct val="39285"/>
              <a:buFont typeface="Arial"/>
              <a:buNone/>
            </a:pPr>
            <a:endParaRPr/>
          </a:p>
          <a:p>
            <a:pPr marL="0" lvl="0" indent="0" algn="l" rtl="0">
              <a:spcBef>
                <a:spcPts val="0"/>
              </a:spcBef>
              <a:spcAft>
                <a:spcPts val="0"/>
              </a:spcAft>
              <a:buNone/>
            </a:pPr>
            <a:endParaRPr/>
          </a:p>
        </p:txBody>
      </p:sp>
      <p:sp>
        <p:nvSpPr>
          <p:cNvPr id="224" name="Google Shape;224;p35"/>
          <p:cNvSpPr/>
          <p:nvPr/>
        </p:nvSpPr>
        <p:spPr>
          <a:xfrm>
            <a:off x="563650" y="1017725"/>
            <a:ext cx="2943000" cy="18516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Alkuperäisyys </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kertoo siitä, että dataan ja sen tietoihin tehdyt muutokset voidaan jäljittää. Datan alkuperä tunnetaan.</a:t>
            </a:r>
            <a:endParaRPr>
              <a:solidFill>
                <a:schemeClr val="lt1"/>
              </a:solidFill>
            </a:endParaRPr>
          </a:p>
        </p:txBody>
      </p:sp>
      <p:sp>
        <p:nvSpPr>
          <p:cNvPr id="223" name="Google Shape;223;p35"/>
          <p:cNvSpPr/>
          <p:nvPr/>
        </p:nvSpPr>
        <p:spPr>
          <a:xfrm>
            <a:off x="4777450" y="981725"/>
            <a:ext cx="2771400" cy="19236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Metatietojen ymmärrettävyys</a:t>
            </a:r>
            <a:r>
              <a:rPr lang="sv">
                <a:solidFill>
                  <a:schemeClr val="lt1"/>
                </a:solidFill>
                <a:latin typeface="Source Sans Pro"/>
                <a:ea typeface="Source Sans Pro"/>
                <a:cs typeface="Source Sans Pro"/>
                <a:sym typeface="Source Sans Pro"/>
              </a:rPr>
              <a:t> </a:t>
            </a:r>
            <a:endParaRPr>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tarkoittaa  sitä, miten kattavasti metadata kuvaa dataa ja auttaa sisällön ymmärtämisessä.</a:t>
            </a:r>
            <a:endParaRPr>
              <a:solidFill>
                <a:schemeClr val="lt1"/>
              </a:solidFill>
            </a:endParaRPr>
          </a:p>
        </p:txBody>
      </p:sp>
      <p:sp>
        <p:nvSpPr>
          <p:cNvPr id="222" name="Google Shape;222;p35"/>
          <p:cNvSpPr/>
          <p:nvPr/>
        </p:nvSpPr>
        <p:spPr>
          <a:xfrm>
            <a:off x="2493825" y="2522475"/>
            <a:ext cx="3089400" cy="20874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Suositustenmukaisuus </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kertoo siitä, että data ja sen ominaisuustiedot noudattavat tunnettuja standardeja, käytäntöjä ja säädöksiä ja ne on kerrottu datan yhteydessä.</a:t>
            </a:r>
            <a:endParaRPr>
              <a:solidFill>
                <a:schemeClr val="lt1"/>
              </a:solidFill>
            </a:endParaRPr>
          </a:p>
        </p:txBody>
      </p:sp>
      <p:sp>
        <p:nvSpPr>
          <p:cNvPr id="225" name="Google Shape;225;p35"/>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u="sng">
                <a:solidFill>
                  <a:schemeClr val="hlink"/>
                </a:solidFill>
                <a:hlinkClick r:id="rId3"/>
              </a:rPr>
              <a:t>https://www.stat.fi/org/vuosiohjelma/tietoaineistojen-laatukriteerit.html</a:t>
            </a:r>
            <a:endParaRPr sz="900"/>
          </a:p>
        </p:txBody>
      </p:sp>
      <p:pic>
        <p:nvPicPr>
          <p:cNvPr id="221" name="Google Shape;221;p35">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998089" y="445021"/>
            <a:ext cx="611108" cy="5727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Laadukasta dataa on mahdollista käyttää uudelleen</a:t>
            </a:r>
            <a:endParaRPr>
              <a:solidFill>
                <a:srgbClr val="008568"/>
              </a:solidFill>
            </a:endParaRPr>
          </a:p>
          <a:p>
            <a:pPr marL="0" lvl="0" indent="0" algn="l" rtl="0">
              <a:spcBef>
                <a:spcPts val="0"/>
              </a:spcBef>
              <a:spcAft>
                <a:spcPts val="0"/>
              </a:spcAft>
              <a:buNone/>
            </a:pPr>
            <a:endParaRPr/>
          </a:p>
        </p:txBody>
      </p:sp>
      <p:sp>
        <p:nvSpPr>
          <p:cNvPr id="232" name="Google Shape;232;p36"/>
          <p:cNvSpPr/>
          <p:nvPr/>
        </p:nvSpPr>
        <p:spPr>
          <a:xfrm>
            <a:off x="640175" y="1232575"/>
            <a:ext cx="2981400" cy="17295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Koneluettavuus </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kuvaa, onko data rakenteistettu siten, että sitä voidaan käsitellä koneellisesti ja käsittely on mahdollista eri tietojärjestelmissä.</a:t>
            </a:r>
            <a:endParaRPr>
              <a:solidFill>
                <a:schemeClr val="lt1"/>
              </a:solidFill>
            </a:endParaRPr>
          </a:p>
        </p:txBody>
      </p:sp>
      <p:sp>
        <p:nvSpPr>
          <p:cNvPr id="233" name="Google Shape;233;p36"/>
          <p:cNvSpPr/>
          <p:nvPr/>
        </p:nvSpPr>
        <p:spPr>
          <a:xfrm>
            <a:off x="4092675" y="1152475"/>
            <a:ext cx="3166500" cy="16902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Käyttöoikeudet </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kuvaa sitä, miten datan käyttöoikeus on määritelty ja mitä datalla voi tehdä eli mihin käyttötarkoituksiin tietoaineistoa voi hyödyntää.</a:t>
            </a:r>
            <a:endParaRPr>
              <a:solidFill>
                <a:schemeClr val="lt1"/>
              </a:solidFill>
            </a:endParaRPr>
          </a:p>
        </p:txBody>
      </p:sp>
      <p:sp>
        <p:nvSpPr>
          <p:cNvPr id="235" name="Google Shape;235;p36"/>
          <p:cNvSpPr/>
          <p:nvPr/>
        </p:nvSpPr>
        <p:spPr>
          <a:xfrm rot="2282909">
            <a:off x="6363778" y="2842676"/>
            <a:ext cx="2732993" cy="1690196"/>
          </a:xfrm>
          <a:prstGeom prst="leftArrow">
            <a:avLst>
              <a:gd name="adj1" fmla="val 50000"/>
              <a:gd name="adj2" fmla="val 50000"/>
            </a:avLst>
          </a:prstGeom>
          <a:solidFill>
            <a:srgbClr val="277A8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sv" dirty="0">
                <a:solidFill>
                  <a:schemeClr val="lt1"/>
                </a:solidFill>
              </a:rPr>
              <a:t>Niin avointa kuin mahdollista, niin rajoitettua kuin välttämätöntä</a:t>
            </a:r>
            <a:endParaRPr dirty="0">
              <a:solidFill>
                <a:schemeClr val="lt1"/>
              </a:solidFill>
            </a:endParaRPr>
          </a:p>
        </p:txBody>
      </p:sp>
      <p:sp>
        <p:nvSpPr>
          <p:cNvPr id="234" name="Google Shape;234;p36"/>
          <p:cNvSpPr/>
          <p:nvPr/>
        </p:nvSpPr>
        <p:spPr>
          <a:xfrm>
            <a:off x="2380725" y="2842675"/>
            <a:ext cx="3166500" cy="1690200"/>
          </a:xfrm>
          <a:prstGeom prst="ellipse">
            <a:avLst/>
          </a:prstGeom>
          <a:solidFill>
            <a:srgbClr val="00856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sv" b="1">
                <a:solidFill>
                  <a:schemeClr val="lt1"/>
                </a:solidFill>
                <a:latin typeface="Source Sans Pro"/>
                <a:ea typeface="Source Sans Pro"/>
                <a:cs typeface="Source Sans Pro"/>
                <a:sym typeface="Source Sans Pro"/>
              </a:rPr>
              <a:t>Täsmällisyys</a:t>
            </a:r>
            <a:endParaRPr b="1">
              <a:solidFill>
                <a:schemeClr val="lt1"/>
              </a:solidFill>
              <a:latin typeface="Source Sans Pro"/>
              <a:ea typeface="Source Sans Pro"/>
              <a:cs typeface="Source Sans Pro"/>
              <a:sym typeface="Source Sans Pro"/>
            </a:endParaRPr>
          </a:p>
          <a:p>
            <a:pPr marL="0" lvl="0" indent="0" algn="ctr" rtl="0">
              <a:spcBef>
                <a:spcPts val="0"/>
              </a:spcBef>
              <a:spcAft>
                <a:spcPts val="0"/>
              </a:spcAft>
              <a:buNone/>
            </a:pPr>
            <a:r>
              <a:rPr lang="sv">
                <a:solidFill>
                  <a:schemeClr val="lt1"/>
                </a:solidFill>
                <a:latin typeface="Source Sans Pro"/>
                <a:ea typeface="Source Sans Pro"/>
                <a:cs typeface="Source Sans Pro"/>
                <a:sym typeface="Source Sans Pro"/>
              </a:rPr>
              <a:t> tarkoittaa sitä, että data on käytettävissä ilmoitettuna ajankohtana ja riittävän tiheästi täydennettynä.</a:t>
            </a:r>
            <a:endParaRPr>
              <a:solidFill>
                <a:schemeClr val="lt1"/>
              </a:solidFill>
            </a:endParaRPr>
          </a:p>
        </p:txBody>
      </p:sp>
      <p:sp>
        <p:nvSpPr>
          <p:cNvPr id="236" name="Google Shape;236;p36"/>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900" u="sng">
                <a:solidFill>
                  <a:schemeClr val="hlink"/>
                </a:solidFill>
                <a:hlinkClick r:id="rId3"/>
              </a:rPr>
              <a:t>https://www.stat.fi/org/vuosiohjelma/tietoaineistojen-laatukriteerit.html</a:t>
            </a:r>
            <a:endParaRPr sz="900"/>
          </a:p>
        </p:txBody>
      </p:sp>
      <p:pic>
        <p:nvPicPr>
          <p:cNvPr id="231" name="Google Shape;231;p36">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998089" y="445021"/>
            <a:ext cx="611108" cy="5727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Kuinka arvokasta datasi on?</a:t>
            </a:r>
            <a:endParaRPr>
              <a:solidFill>
                <a:srgbClr val="008568"/>
              </a:solidFill>
            </a:endParaRPr>
          </a:p>
        </p:txBody>
      </p:sp>
      <p:sp>
        <p:nvSpPr>
          <p:cNvPr id="242" name="Google Shape;242;p37"/>
          <p:cNvSpPr txBox="1">
            <a:spLocks noGrp="1"/>
          </p:cNvSpPr>
          <p:nvPr>
            <p:ph type="body" idx="1"/>
          </p:nvPr>
        </p:nvSpPr>
        <p:spPr>
          <a:xfrm>
            <a:off x="65850" y="931725"/>
            <a:ext cx="9012300" cy="38064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688"/>
              <a:buFont typeface="Arial"/>
              <a:buNone/>
            </a:pPr>
            <a:r>
              <a:rPr lang="sv"/>
              <a:t>Jokainen tutkimusdata on omassa kontekstissaan ainutkertainen. Datan ja sen pohjalta tehdyn tutkimuksen kuvaaminen ja datan avaaminen kasvattaa sen arvoa tieteelle. Kaikkea dataa ei kuitenkaan voi säilyttää ikuisesti ja säilytettävästä datasta tulee jollain olla pitkäaikainen vastuu.</a:t>
            </a:r>
            <a:endParaRPr/>
          </a:p>
          <a:p>
            <a:pPr marL="0" lvl="0" indent="0" algn="l" rtl="0">
              <a:lnSpc>
                <a:spcPct val="95000"/>
              </a:lnSpc>
              <a:spcBef>
                <a:spcPts val="1200"/>
              </a:spcBef>
              <a:spcAft>
                <a:spcPts val="0"/>
              </a:spcAft>
              <a:buClr>
                <a:schemeClr val="dk1"/>
              </a:buClr>
              <a:buSzPts val="688"/>
              <a:buFont typeface="Arial"/>
              <a:buNone/>
            </a:pPr>
            <a:r>
              <a:rPr lang="sv" sz="1600"/>
              <a:t>Arvonmäärityksessä sinä tutkijana ja tutkimusdatasta vastaava organisaatio voi harkita:</a:t>
            </a:r>
            <a:endParaRPr sz="1600"/>
          </a:p>
          <a:p>
            <a:pPr marL="457200" lvl="0" indent="-330200" algn="l" rtl="0">
              <a:lnSpc>
                <a:spcPct val="95000"/>
              </a:lnSpc>
              <a:spcBef>
                <a:spcPts val="1200"/>
              </a:spcBef>
              <a:spcAft>
                <a:spcPts val="0"/>
              </a:spcAft>
              <a:buSzPts val="1600"/>
              <a:buChar char="●"/>
            </a:pPr>
            <a:r>
              <a:rPr lang="sv" sz="1600"/>
              <a:t>Datan uudelleen hyödyntämisen mahdollisuudet</a:t>
            </a:r>
            <a:endParaRPr sz="1600"/>
          </a:p>
          <a:p>
            <a:pPr marL="914400" lvl="1" indent="-296862" algn="l" rtl="0">
              <a:lnSpc>
                <a:spcPct val="95000"/>
              </a:lnSpc>
              <a:spcBef>
                <a:spcPts val="0"/>
              </a:spcBef>
              <a:spcAft>
                <a:spcPts val="0"/>
              </a:spcAft>
              <a:buSzPts val="1075"/>
              <a:buChar char="○"/>
            </a:pPr>
            <a:r>
              <a:rPr lang="sv" sz="1075"/>
              <a:t>merkitys tieteelle nyt ja lähitulevaisuudessa tai pitkällä aikajänteellä</a:t>
            </a:r>
            <a:endParaRPr sz="1075"/>
          </a:p>
          <a:p>
            <a:pPr marL="914400" lvl="1" indent="-296862" algn="l" rtl="0">
              <a:lnSpc>
                <a:spcPct val="95000"/>
              </a:lnSpc>
              <a:spcBef>
                <a:spcPts val="0"/>
              </a:spcBef>
              <a:spcAft>
                <a:spcPts val="0"/>
              </a:spcAft>
              <a:buSzPts val="1075"/>
              <a:buChar char="○"/>
            </a:pPr>
            <a:r>
              <a:rPr lang="sv" sz="1075"/>
              <a:t>käyttö omalla tieteenalalla vs. laajempi käyttö täydentävänä/vertailun mahdollistavana datana</a:t>
            </a:r>
            <a:endParaRPr sz="1075"/>
          </a:p>
          <a:p>
            <a:pPr marL="914400" lvl="1" indent="-296862" algn="l" rtl="0">
              <a:lnSpc>
                <a:spcPct val="95000"/>
              </a:lnSpc>
              <a:spcBef>
                <a:spcPts val="0"/>
              </a:spcBef>
              <a:spcAft>
                <a:spcPts val="0"/>
              </a:spcAft>
              <a:buSzPts val="1075"/>
              <a:buChar char="○"/>
            </a:pPr>
            <a:r>
              <a:rPr lang="sv" sz="1075"/>
              <a:t>Datan sisältämän analysoimattoman tiedon määrä</a:t>
            </a:r>
            <a:endParaRPr sz="1075"/>
          </a:p>
          <a:p>
            <a:pPr marL="457200" lvl="0" indent="-331787" algn="l" rtl="0">
              <a:lnSpc>
                <a:spcPct val="95000"/>
              </a:lnSpc>
              <a:spcBef>
                <a:spcPts val="0"/>
              </a:spcBef>
              <a:spcAft>
                <a:spcPts val="0"/>
              </a:spcAft>
              <a:buSzPts val="1625"/>
              <a:buChar char="●"/>
            </a:pPr>
            <a:r>
              <a:rPr lang="sv" sz="1625"/>
              <a:t>Datan ja dokumentaation laatu</a:t>
            </a:r>
            <a:endParaRPr sz="1625"/>
          </a:p>
          <a:p>
            <a:pPr marL="914400" lvl="1" indent="-296862" algn="l" rtl="0">
              <a:lnSpc>
                <a:spcPct val="95000"/>
              </a:lnSpc>
              <a:spcBef>
                <a:spcPts val="0"/>
              </a:spcBef>
              <a:spcAft>
                <a:spcPts val="0"/>
              </a:spcAft>
              <a:buSzPts val="1075"/>
              <a:buChar char="○"/>
            </a:pPr>
            <a:r>
              <a:rPr lang="sv" sz="1075"/>
              <a:t>kuinka tukee tutkimuksen toistettavuutta tai laadunvarmistusta</a:t>
            </a:r>
            <a:endParaRPr sz="1075"/>
          </a:p>
          <a:p>
            <a:pPr marL="457200" lvl="0" indent="-331787" algn="l" rtl="0">
              <a:lnSpc>
                <a:spcPct val="95000"/>
              </a:lnSpc>
              <a:spcBef>
                <a:spcPts val="0"/>
              </a:spcBef>
              <a:spcAft>
                <a:spcPts val="0"/>
              </a:spcAft>
              <a:buSzPts val="1625"/>
              <a:buChar char="●"/>
            </a:pPr>
            <a:r>
              <a:rPr lang="sv" sz="1625"/>
              <a:t>Datan rahallinen arvo</a:t>
            </a:r>
            <a:endParaRPr sz="1625"/>
          </a:p>
          <a:p>
            <a:pPr marL="914400" lvl="1" indent="-296862" algn="l" rtl="0">
              <a:lnSpc>
                <a:spcPct val="95000"/>
              </a:lnSpc>
              <a:spcBef>
                <a:spcPts val="0"/>
              </a:spcBef>
              <a:spcAft>
                <a:spcPts val="0"/>
              </a:spcAft>
              <a:buSzPts val="1075"/>
              <a:buChar char="○"/>
            </a:pPr>
            <a:r>
              <a:rPr lang="sv" sz="1075"/>
              <a:t>panostetut varat ja työresurssit, kaupallinen arvo</a:t>
            </a:r>
            <a:endParaRPr sz="1075"/>
          </a:p>
          <a:p>
            <a:pPr marL="914400" lvl="1" indent="-296862" algn="l" rtl="0">
              <a:lnSpc>
                <a:spcPct val="95000"/>
              </a:lnSpc>
              <a:spcBef>
                <a:spcPts val="0"/>
              </a:spcBef>
              <a:spcAft>
                <a:spcPts val="0"/>
              </a:spcAft>
              <a:buSzPts val="1075"/>
              <a:buChar char="○"/>
            </a:pPr>
            <a:r>
              <a:rPr lang="sv" sz="1075"/>
              <a:t>tutkimuksen rahoittajan intressi</a:t>
            </a:r>
            <a:endParaRPr sz="1075"/>
          </a:p>
          <a:p>
            <a:pPr marL="457200" lvl="0" indent="-331787" algn="l" rtl="0">
              <a:lnSpc>
                <a:spcPct val="95000"/>
              </a:lnSpc>
              <a:spcBef>
                <a:spcPts val="0"/>
              </a:spcBef>
              <a:spcAft>
                <a:spcPts val="0"/>
              </a:spcAft>
              <a:buSzPts val="1625"/>
              <a:buChar char="●"/>
            </a:pPr>
            <a:r>
              <a:rPr lang="sv" sz="1625"/>
              <a:t>Datan merkitys tutkimuksen vaikuttavuuden kautta yhteiskunnalle</a:t>
            </a:r>
            <a:endParaRPr sz="1625"/>
          </a:p>
          <a:p>
            <a:pPr marL="914400" lvl="1" indent="-296862" algn="l" rtl="0">
              <a:lnSpc>
                <a:spcPct val="95000"/>
              </a:lnSpc>
              <a:spcBef>
                <a:spcPts val="0"/>
              </a:spcBef>
              <a:spcAft>
                <a:spcPts val="0"/>
              </a:spcAft>
              <a:buSzPts val="1075"/>
              <a:buChar char="○"/>
            </a:pPr>
            <a:r>
              <a:rPr lang="sv" sz="1075"/>
              <a:t>esimerkiksi sen merkitys ihmiskunnan viheliäisten ongelmien ratkaisussa.</a:t>
            </a:r>
            <a:endParaRPr sz="1075"/>
          </a:p>
          <a:p>
            <a:pPr marL="457200" lvl="0" indent="-325437" algn="l" rtl="0">
              <a:lnSpc>
                <a:spcPct val="95000"/>
              </a:lnSpc>
              <a:spcBef>
                <a:spcPts val="0"/>
              </a:spcBef>
              <a:spcAft>
                <a:spcPts val="0"/>
              </a:spcAft>
              <a:buSzPts val="1525"/>
              <a:buChar char="●"/>
            </a:pPr>
            <a:r>
              <a:rPr lang="sv" sz="1525"/>
              <a:t>Datan historiallinen ja kulttuurillinen merkitys tai sen tieteellinen ja kulttuurinen ainutkertaisuus</a:t>
            </a:r>
            <a:endParaRPr sz="1525"/>
          </a:p>
          <a:p>
            <a:pPr marL="914400" lvl="1" indent="-296862" algn="l" rtl="0">
              <a:lnSpc>
                <a:spcPct val="95000"/>
              </a:lnSpc>
              <a:spcBef>
                <a:spcPts val="0"/>
              </a:spcBef>
              <a:spcAft>
                <a:spcPts val="0"/>
              </a:spcAft>
              <a:buSzPts val="1075"/>
              <a:buChar char="○"/>
            </a:pPr>
            <a:r>
              <a:rPr lang="sv" sz="1075"/>
              <a:t>osana pitkiä aikasarjoja sekä tutkijoille että yhteiskunnalle.</a:t>
            </a:r>
            <a:endParaRPr sz="1075"/>
          </a:p>
        </p:txBody>
      </p:sp>
      <p:pic>
        <p:nvPicPr>
          <p:cNvPr id="243" name="Google Shape;243;p3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998089" y="445021"/>
            <a:ext cx="611108" cy="572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8"/>
          <p:cNvSpPr txBox="1">
            <a:spLocks noGrp="1"/>
          </p:cNvSpPr>
          <p:nvPr>
            <p:ph type="ctrTitle"/>
          </p:nvPr>
        </p:nvSpPr>
        <p:spPr>
          <a:xfrm>
            <a:off x="311708" y="387000"/>
            <a:ext cx="8520600" cy="20526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endParaRPr>
              <a:solidFill>
                <a:srgbClr val="008568"/>
              </a:solidFill>
            </a:endParaRPr>
          </a:p>
          <a:p>
            <a:pPr marL="0" lvl="0" indent="0" algn="ctr" rtl="0">
              <a:spcBef>
                <a:spcPts val="0"/>
              </a:spcBef>
              <a:spcAft>
                <a:spcPts val="0"/>
              </a:spcAft>
              <a:buNone/>
            </a:pPr>
            <a:r>
              <a:rPr lang="sv">
                <a:solidFill>
                  <a:srgbClr val="008568"/>
                </a:solidFill>
              </a:rPr>
              <a:t>Datan jakaminen </a:t>
            </a:r>
            <a:endParaRPr>
              <a:solidFill>
                <a:srgbClr val="008568"/>
              </a:solidFill>
            </a:endParaRPr>
          </a:p>
          <a:p>
            <a:pPr marL="0" lvl="0" indent="0" algn="ctr" rtl="0">
              <a:spcBef>
                <a:spcPts val="0"/>
              </a:spcBef>
              <a:spcAft>
                <a:spcPts val="0"/>
              </a:spcAft>
              <a:buNone/>
            </a:pPr>
            <a:r>
              <a:rPr lang="sv">
                <a:solidFill>
                  <a:srgbClr val="008568"/>
                </a:solidFill>
              </a:rPr>
              <a:t>ja tallentaminen </a:t>
            </a:r>
            <a:endParaRPr>
              <a:solidFill>
                <a:srgbClr val="008568"/>
              </a:solidFill>
            </a:endParaRPr>
          </a:p>
        </p:txBody>
      </p:sp>
      <p:grpSp>
        <p:nvGrpSpPr>
          <p:cNvPr id="3" name="Ryhmä 2" descr="Kierrätyssymboli, jonka keskellä on timantti.">
            <a:extLst>
              <a:ext uri="{FF2B5EF4-FFF2-40B4-BE49-F238E27FC236}">
                <a16:creationId xmlns:a16="http://schemas.microsoft.com/office/drawing/2014/main" id="{E2A94F91-CA55-2E9F-D9E0-08A6A655498F}"/>
              </a:ext>
            </a:extLst>
          </p:cNvPr>
          <p:cNvGrpSpPr/>
          <p:nvPr/>
        </p:nvGrpSpPr>
        <p:grpSpPr>
          <a:xfrm>
            <a:off x="2952236" y="2439600"/>
            <a:ext cx="2885314" cy="2703900"/>
            <a:chOff x="2952236" y="2439600"/>
            <a:chExt cx="2885314" cy="2703900"/>
          </a:xfrm>
        </p:grpSpPr>
        <p:pic>
          <p:nvPicPr>
            <p:cNvPr id="250" name="Google Shape;250;p38"/>
            <p:cNvPicPr preferRelativeResize="0"/>
            <p:nvPr/>
          </p:nvPicPr>
          <p:blipFill>
            <a:blip r:embed="rId3">
              <a:alphaModFix/>
            </a:blip>
            <a:stretch>
              <a:fillRect/>
            </a:stretch>
          </p:blipFill>
          <p:spPr>
            <a:xfrm>
              <a:off x="2952236" y="2439600"/>
              <a:ext cx="2885314" cy="2703900"/>
            </a:xfrm>
            <a:prstGeom prst="rect">
              <a:avLst/>
            </a:prstGeom>
            <a:noFill/>
            <a:ln>
              <a:noFill/>
            </a:ln>
          </p:spPr>
        </p:pic>
        <p:pic>
          <p:nvPicPr>
            <p:cNvPr id="249" name="Google Shape;249;p38"/>
            <p:cNvPicPr preferRelativeResize="0"/>
            <p:nvPr/>
          </p:nvPicPr>
          <p:blipFill>
            <a:blip r:embed="rId4">
              <a:alphaModFix/>
            </a:blip>
            <a:stretch>
              <a:fillRect/>
            </a:stretch>
          </p:blipFill>
          <p:spPr>
            <a:xfrm>
              <a:off x="3747275" y="3346125"/>
              <a:ext cx="1368050" cy="1282075"/>
            </a:xfrm>
            <a:prstGeom prst="rect">
              <a:avLst/>
            </a:prstGeom>
            <a:noFill/>
            <a:ln>
              <a:noFill/>
            </a:ln>
          </p:spPr>
        </p:pic>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Datan käsittelyvaiheista</a:t>
            </a:r>
            <a:endParaRPr>
              <a:solidFill>
                <a:srgbClr val="008568"/>
              </a:solidFill>
            </a:endParaRPr>
          </a:p>
        </p:txBody>
      </p:sp>
      <p:sp>
        <p:nvSpPr>
          <p:cNvPr id="256" name="Google Shape;256;p39"/>
          <p:cNvSpPr txBox="1">
            <a:spLocks noGrp="1"/>
          </p:cNvSpPr>
          <p:nvPr>
            <p:ph type="body" idx="1"/>
          </p:nvPr>
        </p:nvSpPr>
        <p:spPr>
          <a:xfrm>
            <a:off x="214175" y="935575"/>
            <a:ext cx="8759100" cy="41118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sv" sz="5400" b="1"/>
              <a:t>D</a:t>
            </a:r>
            <a:r>
              <a:rPr lang="sv" sz="5200" b="1"/>
              <a:t>atan jakamista </a:t>
            </a:r>
            <a:r>
              <a:rPr lang="sv" sz="5200" i="1"/>
              <a:t>(data sharing)</a:t>
            </a:r>
            <a:r>
              <a:rPr lang="sv" sz="5200"/>
              <a:t> voi tehdä jo tutkimushankkeen aikana. Tällöin datasetti voi olla aktiivinen. Datanhallinta ja kuratointi tapahtuu sovitusti datanhallinnan suunnittelun pohjalta siten, että kaikki osalliset tietävät dataan liittyvät oikeudet ja vastuut, kuten kuka saa editoida dataa, miten versiointia tehdään ja miten dataa yleensä saa ja voi käyttää. </a:t>
            </a:r>
            <a:r>
              <a:rPr lang="sv" sz="5200" i="1"/>
              <a:t>Jakamista voit tehdä esimerkiksi verkkolevyltä, tietoaltaasta tai sähköpostin avulla tai luottamuksellisen datan jakamiseen tarkoitetussa palvelussa.</a:t>
            </a:r>
            <a:endParaRPr sz="5200" i="1"/>
          </a:p>
          <a:p>
            <a:pPr marL="0" lvl="0" indent="0" algn="l" rtl="0">
              <a:spcBef>
                <a:spcPts val="1200"/>
              </a:spcBef>
              <a:spcAft>
                <a:spcPts val="0"/>
              </a:spcAft>
              <a:buNone/>
            </a:pPr>
            <a:r>
              <a:rPr lang="sv" sz="5200" b="1"/>
              <a:t>Dataa tallennettaessa </a:t>
            </a:r>
            <a:r>
              <a:rPr lang="sv" sz="5200" i="1"/>
              <a:t>(data storing)</a:t>
            </a:r>
            <a:r>
              <a:rPr lang="sv" sz="5200" b="1"/>
              <a:t> </a:t>
            </a:r>
            <a:r>
              <a:rPr lang="sv" sz="5200"/>
              <a:t>data dokumentoidaan huolellisesti ja siihen liitetään käytön ja hallinnan kannalta oleelliset metatiedot. </a:t>
            </a:r>
            <a:r>
              <a:rPr lang="sv" sz="5200" i="1"/>
              <a:t>Datan tallentamiseen voi käyttää sopivaa palvelua (data repository tai data service).</a:t>
            </a:r>
            <a:endParaRPr sz="5200"/>
          </a:p>
          <a:p>
            <a:pPr marL="0" lvl="0" indent="0" algn="l" rtl="0">
              <a:spcBef>
                <a:spcPts val="1200"/>
              </a:spcBef>
              <a:spcAft>
                <a:spcPts val="0"/>
              </a:spcAft>
              <a:buNone/>
            </a:pPr>
            <a:r>
              <a:rPr lang="sv" sz="5200" b="1"/>
              <a:t>Datan julkaiseminen </a:t>
            </a:r>
            <a:r>
              <a:rPr lang="sv" sz="5200" i="1"/>
              <a:t>(publishing data)</a:t>
            </a:r>
            <a:r>
              <a:rPr lang="sv" sz="5200" b="1"/>
              <a:t> </a:t>
            </a:r>
            <a:r>
              <a:rPr lang="sv" sz="5200"/>
              <a:t>tekee datasta viitattavan aineiston, jolla pitää olla pysyvä tunniste ja viittausohje. Julkaistu data on dokumentoitu huolellisesti ja ainakin sen löytämisen mahdollistava metatieto on julkaistu. Metatiedoissa kerrotaan, miten aineiston saa käyttöönsä ja minkä laatuista se on, jotta sitä voi käyttää tutkimuksen toistamiseen tai uuteen tutkimukseen. </a:t>
            </a:r>
            <a:r>
              <a:rPr lang="sv" sz="5200" i="1"/>
              <a:t>Datan julkaisemiseen käytetään sopivaa palvelua (data repository tai data service).</a:t>
            </a:r>
            <a:endParaRPr sz="5200" i="1"/>
          </a:p>
          <a:p>
            <a:pPr marL="0" lvl="0" indent="0" algn="l" rtl="0">
              <a:spcBef>
                <a:spcPts val="1200"/>
              </a:spcBef>
              <a:spcAft>
                <a:spcPts val="0"/>
              </a:spcAft>
              <a:buNone/>
            </a:pPr>
            <a:r>
              <a:rPr lang="sv" sz="5200" b="1"/>
              <a:t>Datan pitkäaikaissäilyttäminen </a:t>
            </a:r>
            <a:r>
              <a:rPr lang="sv" sz="5200" i="1"/>
              <a:t>(digital preservation)</a:t>
            </a:r>
            <a:r>
              <a:rPr lang="sv" sz="5200" b="1"/>
              <a:t> </a:t>
            </a:r>
            <a:r>
              <a:rPr lang="sv" sz="5200"/>
              <a:t>on aineiston ymmärrettävyyden ja eheyden säilyttämistä pitkällä tähtäimellä, yli vuosikymmenten tai jopa vuosisatojen. Silloin otetaan huomioon esimerkiksi eri teknologioiden, medioiden ja formaattien muuttuminen. Myös luottamuksellista aineistoa on mahdollista pitkäaikaissäilyttää sertifioiduissa palveluissa. </a:t>
            </a:r>
            <a:r>
              <a:rPr lang="sv" sz="5200" i="1"/>
              <a:t>Voit pitkäaikassäilyttää dataa tietyissä palveluissa, joista esittelemme muutamia myöhemmin näissä ohjeissa.</a:t>
            </a:r>
            <a:endParaRPr sz="5200" b="1" i="1"/>
          </a:p>
          <a:p>
            <a:pPr marL="0" lvl="0" indent="0" algn="ctr" rtl="0">
              <a:spcBef>
                <a:spcPts val="1200"/>
              </a:spcBef>
              <a:spcAft>
                <a:spcPts val="1200"/>
              </a:spcAft>
              <a:buClr>
                <a:schemeClr val="dk1"/>
              </a:buClr>
              <a:buSzPts val="275"/>
              <a:buFont typeface="Arial"/>
              <a:buNone/>
            </a:pPr>
            <a:r>
              <a:rPr lang="sv" sz="4680" b="1" i="1"/>
              <a:t>Huom! Kaikissa vaiheissa aineistoon pääsy voi olla rajoitettua. Riittävästä tietosuojasta ja -turvasta on huolehdittava!</a:t>
            </a:r>
            <a:endParaRPr sz="4680" b="1" i="1"/>
          </a:p>
        </p:txBody>
      </p:sp>
      <p:grpSp>
        <p:nvGrpSpPr>
          <p:cNvPr id="2" name="Ryhmä 1">
            <a:extLst>
              <a:ext uri="{FF2B5EF4-FFF2-40B4-BE49-F238E27FC236}">
                <a16:creationId xmlns:a16="http://schemas.microsoft.com/office/drawing/2014/main" id="{3825BC32-0C07-91D0-C99E-A1610685EEA0}"/>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57" name="Google Shape;257;p39"/>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258" name="Google Shape;258;p39"/>
            <p:cNvPicPr preferRelativeResize="0"/>
            <p:nvPr/>
          </p:nvPicPr>
          <p:blipFill>
            <a:blip r:embed="rId4">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Datasetin kokoaminen ajatellen jatkokäyttöä</a:t>
            </a:r>
            <a:endParaRPr>
              <a:solidFill>
                <a:srgbClr val="008568"/>
              </a:solidFill>
            </a:endParaRPr>
          </a:p>
        </p:txBody>
      </p:sp>
      <p:sp>
        <p:nvSpPr>
          <p:cNvPr id="264" name="Google Shape;264;p40"/>
          <p:cNvSpPr txBox="1">
            <a:spLocks noGrp="1"/>
          </p:cNvSpPr>
          <p:nvPr>
            <p:ph type="body" idx="1"/>
          </p:nvPr>
        </p:nvSpPr>
        <p:spPr>
          <a:xfrm>
            <a:off x="229550" y="1017725"/>
            <a:ext cx="8520600" cy="38331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688"/>
              <a:buNone/>
            </a:pPr>
            <a:r>
              <a:rPr lang="sv" sz="1603" dirty="0"/>
              <a:t>Datasetti on datasta koottu kokonaisuus. Dataa julkaistaessa on otettava kantaa paitsi sen eri jalostusasteeseen (level) ja dokumentaatioon, myös esimerkiksi</a:t>
            </a:r>
            <a:endParaRPr sz="1603" dirty="0"/>
          </a:p>
          <a:p>
            <a:pPr marL="457200" lvl="0" indent="-324076" algn="l" rtl="0">
              <a:lnSpc>
                <a:spcPct val="95000"/>
              </a:lnSpc>
              <a:spcBef>
                <a:spcPts val="1200"/>
              </a:spcBef>
              <a:spcAft>
                <a:spcPts val="0"/>
              </a:spcAft>
              <a:buSzPts val="1504"/>
              <a:buChar char="●"/>
            </a:pPr>
            <a:r>
              <a:rPr lang="sv" sz="1503" dirty="0"/>
              <a:t>granulariteettiin ja resoluutioon (rakeisuus) ja tarvittava viittaustarkkuus (tunnisteet)</a:t>
            </a:r>
            <a:endParaRPr sz="1503" dirty="0"/>
          </a:p>
          <a:p>
            <a:pPr marL="457200" lvl="0" indent="-324076" algn="l" rtl="0">
              <a:lnSpc>
                <a:spcPct val="95000"/>
              </a:lnSpc>
              <a:spcBef>
                <a:spcPts val="0"/>
              </a:spcBef>
              <a:spcAft>
                <a:spcPts val="0"/>
              </a:spcAft>
              <a:buSzPts val="1504"/>
              <a:buChar char="●"/>
            </a:pPr>
            <a:r>
              <a:rPr lang="sv" sz="1503" dirty="0"/>
              <a:t>tiedostoformaattiin, </a:t>
            </a:r>
            <a:r>
              <a:rPr lang="sv" sz="1500" dirty="0"/>
              <a:t>miten data on jaettu tiedostoiksi ja miten ne on dokumentoitu (rakenne, tunnisteet)</a:t>
            </a:r>
            <a:endParaRPr sz="1203" dirty="0"/>
          </a:p>
          <a:p>
            <a:pPr marL="457200" lvl="0" indent="-324076" algn="l" rtl="0">
              <a:lnSpc>
                <a:spcPct val="95000"/>
              </a:lnSpc>
              <a:spcBef>
                <a:spcPts val="0"/>
              </a:spcBef>
              <a:spcAft>
                <a:spcPts val="0"/>
              </a:spcAft>
              <a:buSzPts val="1504"/>
              <a:buChar char="●"/>
            </a:pPr>
            <a:r>
              <a:rPr lang="sv" sz="1503" dirty="0"/>
              <a:t>miten julkaistua aineistoa mahdollisesti versioidaan tai kartutetaan tulevaisuudessa</a:t>
            </a:r>
            <a:endParaRPr sz="1503" dirty="0"/>
          </a:p>
          <a:p>
            <a:pPr marL="457200" lvl="0" indent="-324076" algn="l" rtl="0">
              <a:lnSpc>
                <a:spcPct val="95000"/>
              </a:lnSpc>
              <a:spcBef>
                <a:spcPts val="0"/>
              </a:spcBef>
              <a:spcAft>
                <a:spcPts val="0"/>
              </a:spcAft>
              <a:buSzPts val="1504"/>
              <a:buChar char="●"/>
            </a:pPr>
            <a:r>
              <a:rPr lang="sv" sz="1503" dirty="0"/>
              <a:t>aikasarjojen ja eri muuttujien ilmaiseminen metatiedoissa ja niiden tekeminen haettaviksi yli datasettien.</a:t>
            </a:r>
            <a:endParaRPr sz="1503" dirty="0"/>
          </a:p>
          <a:p>
            <a:pPr marL="0" lvl="0" indent="0" algn="l" rtl="0">
              <a:lnSpc>
                <a:spcPct val="95000"/>
              </a:lnSpc>
              <a:spcBef>
                <a:spcPts val="1200"/>
              </a:spcBef>
              <a:spcAft>
                <a:spcPts val="0"/>
              </a:spcAft>
              <a:buSzPts val="688"/>
              <a:buNone/>
            </a:pPr>
            <a:r>
              <a:rPr lang="sv" sz="1603" b="1" dirty="0"/>
              <a:t>Huomioi tehdessäsi ratkaisuja FAIR-periaatteet - ajattele aineistojen viitattavuutta, löydettävyyttä, yhteentoimivuutta ja jatkokäyttöä. </a:t>
            </a:r>
            <a:endParaRPr sz="1603" b="1" dirty="0"/>
          </a:p>
          <a:p>
            <a:pPr marL="914400" lvl="0" indent="-317726" algn="l" rtl="0">
              <a:lnSpc>
                <a:spcPct val="95000"/>
              </a:lnSpc>
              <a:spcBef>
                <a:spcPts val="1200"/>
              </a:spcBef>
              <a:spcAft>
                <a:spcPts val="0"/>
              </a:spcAft>
              <a:buSzPts val="1404"/>
              <a:buChar char="●"/>
            </a:pPr>
            <a:r>
              <a:rPr lang="sv" sz="1403" dirty="0"/>
              <a:t>Dataa on usein helpompi jakaa osiin kuin yhdistellä uudestaan erillisistä tiedostoista</a:t>
            </a:r>
            <a:endParaRPr sz="1403" dirty="0"/>
          </a:p>
          <a:p>
            <a:pPr marL="914400" lvl="0" indent="-317726" algn="l" rtl="0">
              <a:lnSpc>
                <a:spcPct val="95000"/>
              </a:lnSpc>
              <a:spcBef>
                <a:spcPts val="0"/>
              </a:spcBef>
              <a:spcAft>
                <a:spcPts val="0"/>
              </a:spcAft>
              <a:buSzPts val="1404"/>
              <a:buChar char="●"/>
            </a:pPr>
            <a:r>
              <a:rPr lang="sv" sz="1403" dirty="0"/>
              <a:t>Suuria tiedostoja voi toisaalta olla raskas siirtää ja käsitellä</a:t>
            </a:r>
            <a:endParaRPr sz="1403" dirty="0"/>
          </a:p>
          <a:p>
            <a:pPr marL="914400" lvl="0" indent="-317726" algn="l" rtl="0">
              <a:lnSpc>
                <a:spcPct val="95000"/>
              </a:lnSpc>
              <a:spcBef>
                <a:spcPts val="0"/>
              </a:spcBef>
              <a:spcAft>
                <a:spcPts val="0"/>
              </a:spcAft>
              <a:buSzPts val="1404"/>
              <a:buChar char="●"/>
            </a:pPr>
            <a:r>
              <a:rPr lang="sv" sz="1403" dirty="0"/>
              <a:t>Yritä miettiä tulevia käyttäjiä ja uusia käyttötapoja</a:t>
            </a:r>
          </a:p>
          <a:p>
            <a:pPr marL="914400" lvl="0" indent="-317726" algn="l" rtl="0">
              <a:lnSpc>
                <a:spcPct val="95000"/>
              </a:lnSpc>
              <a:spcBef>
                <a:spcPts val="0"/>
              </a:spcBef>
              <a:spcAft>
                <a:spcPts val="0"/>
              </a:spcAft>
              <a:buSzPts val="1404"/>
              <a:buChar char="●"/>
            </a:pPr>
            <a:r>
              <a:rPr lang="sv" sz="1400" dirty="0"/>
              <a:t>Muista, että datastasi voi tehdä myös sekundaarijulkaisuja (jotka eivät ole primaarijulkaisun uusia versioita)</a:t>
            </a:r>
            <a:endParaRPr sz="1400" dirty="0"/>
          </a:p>
          <a:p>
            <a:pPr marL="914400" lvl="0" indent="-317726" algn="l" rtl="0">
              <a:lnSpc>
                <a:spcPct val="95000"/>
              </a:lnSpc>
              <a:spcBef>
                <a:spcPts val="0"/>
              </a:spcBef>
              <a:spcAft>
                <a:spcPts val="0"/>
              </a:spcAft>
              <a:buSzPts val="1404"/>
              <a:buChar char="●"/>
            </a:pPr>
            <a:r>
              <a:rPr lang="sv" sz="1403" dirty="0"/>
              <a:t>Seuraa alasi hyviä käytäntöjä</a:t>
            </a:r>
            <a:endParaRPr sz="1225" dirty="0"/>
          </a:p>
        </p:txBody>
      </p:sp>
      <p:grpSp>
        <p:nvGrpSpPr>
          <p:cNvPr id="2" name="Ryhmä 1">
            <a:extLst>
              <a:ext uri="{FF2B5EF4-FFF2-40B4-BE49-F238E27FC236}">
                <a16:creationId xmlns:a16="http://schemas.microsoft.com/office/drawing/2014/main" id="{AE78926C-ACD1-1B62-0EA1-A197EF33AC14}"/>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65" name="Google Shape;265;p40"/>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266" name="Google Shape;266;p40"/>
            <p:cNvPicPr preferRelativeResize="0"/>
            <p:nvPr/>
          </p:nvPicPr>
          <p:blipFill>
            <a:blip r:embed="rId4">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Tallennus- ja julkaisupalveluiden valinta</a:t>
            </a:r>
            <a:endParaRPr>
              <a:solidFill>
                <a:srgbClr val="008568"/>
              </a:solidFill>
            </a:endParaRPr>
          </a:p>
        </p:txBody>
      </p:sp>
      <p:sp>
        <p:nvSpPr>
          <p:cNvPr id="272" name="Google Shape;272;p41"/>
          <p:cNvSpPr txBox="1">
            <a:spLocks noGrp="1"/>
          </p:cNvSpPr>
          <p:nvPr>
            <p:ph type="body" idx="1"/>
          </p:nvPr>
        </p:nvSpPr>
        <p:spPr>
          <a:xfrm>
            <a:off x="311700" y="1152475"/>
            <a:ext cx="8520600" cy="3722700"/>
          </a:xfrm>
          <a:prstGeom prst="rect">
            <a:avLst/>
          </a:prstGeom>
        </p:spPr>
        <p:txBody>
          <a:bodyPr spcFirstLastPara="1" wrap="square" lIns="91425" tIns="91425" rIns="91425" bIns="91425" anchor="t" anchorCtr="0">
            <a:normAutofit fontScale="92500" lnSpcReduction="10000"/>
          </a:bodyPr>
          <a:lstStyle/>
          <a:p>
            <a:pPr marL="457200" lvl="0" indent="-342900" algn="l" rtl="0">
              <a:spcBef>
                <a:spcPts val="0"/>
              </a:spcBef>
              <a:spcAft>
                <a:spcPts val="0"/>
              </a:spcAft>
              <a:buSzPts val="1800"/>
              <a:buChar char="●"/>
            </a:pPr>
            <a:r>
              <a:rPr lang="sv" dirty="0"/>
              <a:t>FAIR-periaatteet edellyttävät, että tutkimuksen tuotoksilla on pysyvä tunniste ja niiden metatiedot ovat löydettävissä. </a:t>
            </a:r>
            <a:endParaRPr dirty="0"/>
          </a:p>
          <a:p>
            <a:pPr marL="914400" lvl="1" indent="-317500" algn="l" rtl="0">
              <a:spcBef>
                <a:spcPts val="0"/>
              </a:spcBef>
              <a:spcAft>
                <a:spcPts val="0"/>
              </a:spcAft>
              <a:buSzPts val="1400"/>
              <a:buChar char="○"/>
            </a:pPr>
            <a:r>
              <a:rPr lang="sv" dirty="0"/>
              <a:t>Käytännössä tämä edellyttää tutkimusdatan julkaisemiseen tarkoitettujen yhteisten palveluiden hyödyntämistä</a:t>
            </a:r>
            <a:endParaRPr dirty="0"/>
          </a:p>
          <a:p>
            <a:pPr marL="457200" lvl="0" indent="-342900" algn="l" rtl="0">
              <a:spcBef>
                <a:spcPts val="0"/>
              </a:spcBef>
              <a:spcAft>
                <a:spcPts val="0"/>
              </a:spcAft>
              <a:buSzPts val="1800"/>
              <a:buChar char="●"/>
            </a:pPr>
            <a:r>
              <a:rPr lang="sv" sz="1800" dirty="0"/>
              <a:t>Määrittele vähimmäisvaatimukset, joita julkaisupalvelulla tulisi olla.</a:t>
            </a:r>
            <a:endParaRPr dirty="0"/>
          </a:p>
          <a:p>
            <a:pPr marL="914400" lvl="1" indent="-342900" algn="l" rtl="0">
              <a:spcBef>
                <a:spcPts val="0"/>
              </a:spcBef>
              <a:spcAft>
                <a:spcPts val="0"/>
              </a:spcAft>
              <a:buSzPts val="1800"/>
              <a:buChar char="○"/>
            </a:pPr>
            <a:r>
              <a:rPr lang="sv" dirty="0"/>
              <a:t>Tietoturva, käytettävyys, saavutettavuus, työkalutuki, tietomallit, pysyvät tunnisteet</a:t>
            </a:r>
            <a:endParaRPr dirty="0"/>
          </a:p>
          <a:p>
            <a:pPr marL="457200" lvl="0" indent="-342900" algn="l" rtl="0">
              <a:spcBef>
                <a:spcPts val="0"/>
              </a:spcBef>
              <a:spcAft>
                <a:spcPts val="0"/>
              </a:spcAft>
              <a:buSzPts val="1800"/>
              <a:buChar char="●"/>
            </a:pPr>
            <a:r>
              <a:rPr lang="sv" dirty="0"/>
              <a:t>Hyödynnä tieteenalakohtaisia palveluita mikäli mahdollista.</a:t>
            </a:r>
            <a:endParaRPr dirty="0"/>
          </a:p>
          <a:p>
            <a:pPr marL="914400" lvl="1" indent="-317500" algn="l" rtl="0">
              <a:spcBef>
                <a:spcPts val="0"/>
              </a:spcBef>
              <a:spcAft>
                <a:spcPts val="0"/>
              </a:spcAft>
              <a:buSzPts val="1400"/>
              <a:buChar char="○"/>
            </a:pPr>
            <a:r>
              <a:rPr lang="sv" dirty="0"/>
              <a:t>Ota huomioon kuka dataasi voisi myöhemmin hyödyntää - mistä data löytyy helpoimmin?</a:t>
            </a:r>
            <a:endParaRPr dirty="0"/>
          </a:p>
          <a:p>
            <a:pPr marL="1371600" lvl="2" indent="-317500" algn="l" rtl="0">
              <a:spcBef>
                <a:spcPts val="0"/>
              </a:spcBef>
              <a:spcAft>
                <a:spcPts val="0"/>
              </a:spcAft>
              <a:buSzPts val="1400"/>
              <a:buChar char="■"/>
            </a:pPr>
            <a:r>
              <a:rPr lang="sv" dirty="0"/>
              <a:t>metadatan koneluettavuus, hakumahdollisuudet</a:t>
            </a:r>
            <a:endParaRPr dirty="0"/>
          </a:p>
          <a:p>
            <a:pPr marL="914400" lvl="1" indent="-317500" algn="l" rtl="0">
              <a:spcBef>
                <a:spcPts val="0"/>
              </a:spcBef>
              <a:spcAft>
                <a:spcPts val="0"/>
              </a:spcAft>
              <a:buSzPts val="1400"/>
              <a:buChar char="○"/>
            </a:pPr>
            <a:r>
              <a:rPr lang="sv" dirty="0"/>
              <a:t>Mitkä ovat käytettävissä olevat resurssit?</a:t>
            </a:r>
            <a:endParaRPr dirty="0"/>
          </a:p>
          <a:p>
            <a:pPr marL="914400" lvl="1" indent="-317500" algn="l" rtl="0">
              <a:spcBef>
                <a:spcPts val="0"/>
              </a:spcBef>
              <a:spcAft>
                <a:spcPts val="0"/>
              </a:spcAft>
              <a:buSzPts val="1400"/>
              <a:buChar char="○"/>
            </a:pPr>
            <a:r>
              <a:rPr lang="sv" dirty="0"/>
              <a:t>Tarkista eri formaatit, sisällön yhteentoimivuus, sisällön rakenne</a:t>
            </a:r>
          </a:p>
          <a:p>
            <a:pPr marL="914400" lvl="1" indent="-317500" algn="l" rtl="0">
              <a:spcBef>
                <a:spcPts val="0"/>
              </a:spcBef>
              <a:spcAft>
                <a:spcPts val="0"/>
              </a:spcAft>
              <a:buSzPts val="1400"/>
              <a:buChar char="○"/>
            </a:pPr>
            <a:r>
              <a:rPr lang="sv" dirty="0"/>
              <a:t>Muista, että samasta aineistosta voi luoda eri tarkoituksiin erilaisia kopioita</a:t>
            </a:r>
            <a:endParaRPr dirty="0"/>
          </a:p>
          <a:p>
            <a:pPr marL="457200" lvl="0" indent="-342900" algn="l" rtl="0">
              <a:spcBef>
                <a:spcPts val="0"/>
              </a:spcBef>
              <a:spcAft>
                <a:spcPts val="0"/>
              </a:spcAft>
              <a:buSzPts val="1800"/>
              <a:buChar char="●"/>
            </a:pPr>
            <a:r>
              <a:rPr lang="sv" dirty="0"/>
              <a:t>Määrittele datalle käyttöoikeudet.</a:t>
            </a:r>
            <a:endParaRPr dirty="0"/>
          </a:p>
          <a:p>
            <a:pPr marL="914400" lvl="1" indent="-317500" algn="l" rtl="0">
              <a:spcBef>
                <a:spcPts val="0"/>
              </a:spcBef>
              <a:spcAft>
                <a:spcPts val="0"/>
              </a:spcAft>
              <a:buSzPts val="1400"/>
              <a:buChar char="○"/>
            </a:pPr>
            <a:r>
              <a:rPr lang="sv" dirty="0"/>
              <a:t>Sopimukselliset perusteet</a:t>
            </a:r>
            <a:endParaRPr dirty="0"/>
          </a:p>
          <a:p>
            <a:pPr marL="914400" lvl="1" indent="-317500" algn="l" rtl="0">
              <a:spcBef>
                <a:spcPts val="0"/>
              </a:spcBef>
              <a:spcAft>
                <a:spcPts val="0"/>
              </a:spcAft>
              <a:buSzPts val="1400"/>
              <a:buChar char="○"/>
            </a:pPr>
            <a:r>
              <a:rPr lang="sv" dirty="0"/>
              <a:t>Rahoittajan ja organisaation linjaukset</a:t>
            </a:r>
            <a:endParaRPr dirty="0"/>
          </a:p>
        </p:txBody>
      </p:sp>
      <p:grpSp>
        <p:nvGrpSpPr>
          <p:cNvPr id="3" name="Ryhmä 2">
            <a:extLst>
              <a:ext uri="{FF2B5EF4-FFF2-40B4-BE49-F238E27FC236}">
                <a16:creationId xmlns:a16="http://schemas.microsoft.com/office/drawing/2014/main" id="{026FCD65-875A-124D-6B25-C46C8AF2325A}"/>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73" name="Google Shape;273;p41"/>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274" name="Google Shape;274;p41"/>
            <p:cNvPicPr preferRelativeResize="0"/>
            <p:nvPr/>
          </p:nvPicPr>
          <p:blipFill>
            <a:blip r:embed="rId4">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solidFill>
                  <a:srgbClr val="008568"/>
                </a:solidFill>
              </a:rPr>
              <a:t>Mitä tutkimusdata on?</a:t>
            </a:r>
            <a:endParaRPr>
              <a:solidFill>
                <a:srgbClr val="008568"/>
              </a:solidFill>
            </a:endParaRPr>
          </a:p>
          <a:p>
            <a:pPr marL="0" lvl="0" indent="0" algn="l" rtl="0">
              <a:spcBef>
                <a:spcPts val="0"/>
              </a:spcBef>
              <a:spcAft>
                <a:spcPts val="0"/>
              </a:spcAft>
              <a:buNone/>
            </a:pPr>
            <a:endParaRPr/>
          </a:p>
        </p:txBody>
      </p:sp>
      <p:sp>
        <p:nvSpPr>
          <p:cNvPr id="75" name="Google Shape;75;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b="1"/>
              <a:t>Tutkimusdatalla </a:t>
            </a:r>
            <a:r>
              <a:rPr lang="sv"/>
              <a:t>tarkoitamme tässä tietoaineistoa, joka syntyy ja/tai jota hyödynnetään tutkimuksessa.</a:t>
            </a:r>
            <a:endParaRPr/>
          </a:p>
          <a:p>
            <a:pPr marL="0" lvl="0" indent="0" algn="l" rtl="0">
              <a:spcBef>
                <a:spcPts val="1200"/>
              </a:spcBef>
              <a:spcAft>
                <a:spcPts val="0"/>
              </a:spcAft>
              <a:buNone/>
            </a:pPr>
            <a:r>
              <a:rPr lang="sv" b="1"/>
              <a:t>Datan elinkaarella</a:t>
            </a:r>
            <a:r>
              <a:rPr lang="sv"/>
              <a:t> tarkoitetaan kaikkia digitaalisen tiedon olemassaolon vaiheita luomisesta pitkäaikaissäilyttämiseen tai</a:t>
            </a:r>
            <a:r>
              <a:rPr lang="sv">
                <a:solidFill>
                  <a:srgbClr val="FF0000"/>
                </a:solidFill>
              </a:rPr>
              <a:t> </a:t>
            </a:r>
            <a:r>
              <a:rPr lang="sv"/>
              <a:t>tuhoamiseen. </a:t>
            </a:r>
            <a:endParaRPr/>
          </a:p>
          <a:p>
            <a:pPr marL="0" lvl="0" indent="0" algn="l" rtl="0">
              <a:spcBef>
                <a:spcPts val="1200"/>
              </a:spcBef>
              <a:spcAft>
                <a:spcPts val="0"/>
              </a:spcAft>
              <a:buNone/>
            </a:pPr>
            <a:r>
              <a:rPr lang="sv"/>
              <a:t>Digitaalisten aineistojen hallinta vaatii suunnittelua ja osaamista. Hallinnoimaton aineisto voi korruptoitua itsestään tai se voidaan sotkea tai hävittää.</a:t>
            </a:r>
            <a:endParaRPr/>
          </a:p>
          <a:p>
            <a:pPr marL="0" lvl="0" indent="0" algn="l" rtl="0">
              <a:spcBef>
                <a:spcPts val="1200"/>
              </a:spcBef>
              <a:spcAft>
                <a:spcPts val="0"/>
              </a:spcAft>
              <a:buNone/>
            </a:pPr>
            <a:r>
              <a:rPr lang="sv"/>
              <a:t>Vastuullinen tutkimus edellyttää läpinäkyvyyttä ja mahdollisuutta toistaa tai tarkistaa tehty työ. Data ja ohjelmistot ovat tärkeä osa tutkimusta.</a:t>
            </a:r>
            <a:endParaRPr/>
          </a:p>
          <a:p>
            <a:pPr marL="0" lvl="0" indent="0" algn="l" rtl="0">
              <a:spcBef>
                <a:spcPts val="1200"/>
              </a:spcBef>
              <a:spcAft>
                <a:spcPts val="1200"/>
              </a:spcAft>
              <a:buClr>
                <a:schemeClr val="dk1"/>
              </a:buClr>
              <a:buSzPts val="275"/>
              <a:buFont typeface="Arial"/>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Luotettavien palveluiden tunnistaminen</a:t>
            </a:r>
            <a:endParaRPr>
              <a:solidFill>
                <a:srgbClr val="008568"/>
              </a:solidFill>
            </a:endParaRPr>
          </a:p>
        </p:txBody>
      </p:sp>
      <p:sp>
        <p:nvSpPr>
          <p:cNvPr id="280" name="Google Shape;280;p42"/>
          <p:cNvSpPr txBox="1">
            <a:spLocks noGrp="1"/>
          </p:cNvSpPr>
          <p:nvPr>
            <p:ph type="body" idx="1"/>
          </p:nvPr>
        </p:nvSpPr>
        <p:spPr>
          <a:xfrm>
            <a:off x="311700" y="1017725"/>
            <a:ext cx="83451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dirty="0"/>
              <a:t>Palveluiden luotettavuuden arvioinnissa auttavat sertifikaatit kuten CoreTrustSeal.</a:t>
            </a:r>
            <a:endParaRPr dirty="0"/>
          </a:p>
          <a:p>
            <a:pPr marL="0" lvl="0" indent="0" algn="l" rtl="0">
              <a:spcBef>
                <a:spcPts val="1200"/>
              </a:spcBef>
              <a:spcAft>
                <a:spcPts val="0"/>
              </a:spcAft>
              <a:buNone/>
            </a:pPr>
            <a:endParaRPr dirty="0"/>
          </a:p>
          <a:p>
            <a:pPr marL="0" lvl="0" indent="0" algn="l" rtl="0">
              <a:spcBef>
                <a:spcPts val="1200"/>
              </a:spcBef>
              <a:spcAft>
                <a:spcPts val="0"/>
              </a:spcAft>
              <a:buNone/>
            </a:pPr>
            <a:r>
              <a:rPr lang="sv" dirty="0"/>
              <a:t>Sopivia palveluita voi hakea esimerkiksi</a:t>
            </a:r>
            <a:r>
              <a:rPr lang="sv" dirty="0">
                <a:solidFill>
                  <a:srgbClr val="595959"/>
                </a:solidFill>
              </a:rPr>
              <a:t> </a:t>
            </a:r>
            <a:r>
              <a:rPr lang="sv" u="sng" dirty="0">
                <a:solidFill>
                  <a:srgbClr val="0097A7"/>
                </a:solidFill>
                <a:hlinkClick r:id="rId3">
                  <a:extLst>
                    <a:ext uri="{A12FA001-AC4F-418D-AE19-62706E023703}">
                      <ahyp:hlinkClr xmlns:ahyp="http://schemas.microsoft.com/office/drawing/2018/hyperlinkcolor" val="tx"/>
                    </a:ext>
                  </a:extLst>
                </a:hlinkClick>
              </a:rPr>
              <a:t>re3data.org</a:t>
            </a:r>
            <a:r>
              <a:rPr lang="sv" dirty="0">
                <a:solidFill>
                  <a:srgbClr val="595959"/>
                </a:solidFill>
              </a:rPr>
              <a:t> -</a:t>
            </a:r>
            <a:r>
              <a:rPr lang="sv" dirty="0"/>
              <a:t>palvelusta. Valitse alakohtainen palvelu jos mahdollista.</a:t>
            </a:r>
            <a:endParaRPr dirty="0"/>
          </a:p>
          <a:p>
            <a:pPr marL="0" lvl="0" indent="0" algn="l" rtl="0">
              <a:spcBef>
                <a:spcPts val="1200"/>
              </a:spcBef>
              <a:spcAft>
                <a:spcPts val="0"/>
              </a:spcAft>
              <a:buNone/>
            </a:pPr>
            <a:r>
              <a:rPr lang="sv" dirty="0"/>
              <a:t>Konsultoi oman organisaation ohjeita ja tukipalveluita.</a:t>
            </a:r>
            <a:endParaRPr dirty="0"/>
          </a:p>
          <a:p>
            <a:pPr marL="0" lvl="0" indent="0" algn="l" rtl="0">
              <a:spcBef>
                <a:spcPts val="1200"/>
              </a:spcBef>
              <a:spcAft>
                <a:spcPts val="0"/>
              </a:spcAft>
              <a:buNone/>
            </a:pPr>
            <a:r>
              <a:rPr lang="sv" dirty="0"/>
              <a:t>Suomessa luotettavia, tutkijoille sopivia  palveluita tarjoaa tutkimusta tekevien organisaatioiden lisäksi kulttuuriperintöorganisaatiot ja CSC.</a:t>
            </a:r>
            <a:endParaRPr dirty="0"/>
          </a:p>
          <a:p>
            <a:pPr marL="0" lvl="0" indent="0" algn="l" rtl="0">
              <a:spcBef>
                <a:spcPts val="1200"/>
              </a:spcBef>
              <a:spcAft>
                <a:spcPts val="1200"/>
              </a:spcAft>
              <a:buNone/>
            </a:pPr>
            <a:r>
              <a:rPr lang="sv" dirty="0"/>
              <a:t>Oikeuksien siirtäminen tai jakaminen organisaation tai palvelun kanssa ei poista tekijänoikeutta, mutta mahdollistaa aineistojen hallintaa pitkäaikaisesti.</a:t>
            </a:r>
            <a:endParaRPr dirty="0">
              <a:solidFill>
                <a:srgbClr val="FF0000"/>
              </a:solidFill>
            </a:endParaRPr>
          </a:p>
        </p:txBody>
      </p:sp>
      <p:pic>
        <p:nvPicPr>
          <p:cNvPr id="283" name="Google Shape;283;p42" descr="Core Trust Seal -logo."/>
          <p:cNvPicPr preferRelativeResize="0"/>
          <p:nvPr/>
        </p:nvPicPr>
        <p:blipFill>
          <a:blip r:embed="rId4">
            <a:alphaModFix/>
          </a:blip>
          <a:stretch>
            <a:fillRect/>
          </a:stretch>
        </p:blipFill>
        <p:spPr>
          <a:xfrm>
            <a:off x="2166070" y="1405945"/>
            <a:ext cx="705575" cy="705575"/>
          </a:xfrm>
          <a:prstGeom prst="rect">
            <a:avLst/>
          </a:prstGeom>
          <a:noFill/>
          <a:ln>
            <a:noFill/>
          </a:ln>
        </p:spPr>
      </p:pic>
      <p:grpSp>
        <p:nvGrpSpPr>
          <p:cNvPr id="2" name="Ryhmä 1">
            <a:extLst>
              <a:ext uri="{FF2B5EF4-FFF2-40B4-BE49-F238E27FC236}">
                <a16:creationId xmlns:a16="http://schemas.microsoft.com/office/drawing/2014/main" id="{620D887D-D458-7B6C-F701-7869F93818D0}"/>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81" name="Google Shape;281;p42"/>
            <p:cNvPicPr preferRelativeResize="0"/>
            <p:nvPr/>
          </p:nvPicPr>
          <p:blipFill>
            <a:blip r:embed="rId5">
              <a:alphaModFix/>
            </a:blip>
            <a:stretch>
              <a:fillRect/>
            </a:stretch>
          </p:blipFill>
          <p:spPr>
            <a:xfrm>
              <a:off x="7828640" y="400763"/>
              <a:ext cx="705585" cy="661225"/>
            </a:xfrm>
            <a:prstGeom prst="rect">
              <a:avLst/>
            </a:prstGeom>
            <a:noFill/>
            <a:ln>
              <a:noFill/>
            </a:ln>
          </p:spPr>
        </p:pic>
        <p:pic>
          <p:nvPicPr>
            <p:cNvPr id="282" name="Google Shape;282;p42" descr="Kierrätyssymboli, jonka keskellä on timantti."/>
            <p:cNvPicPr preferRelativeResize="0"/>
            <p:nvPr/>
          </p:nvPicPr>
          <p:blipFill>
            <a:blip r:embed="rId6">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3"/>
          <p:cNvSpPr txBox="1">
            <a:spLocks noGrp="1"/>
          </p:cNvSpPr>
          <p:nvPr>
            <p:ph type="title"/>
          </p:nvPr>
        </p:nvSpPr>
        <p:spPr>
          <a:xfrm>
            <a:off x="311700" y="2750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Staattisen datan julkaiseminen</a:t>
            </a:r>
            <a:endParaRPr>
              <a:solidFill>
                <a:srgbClr val="008568"/>
              </a:solidFill>
            </a:endParaRPr>
          </a:p>
        </p:txBody>
      </p:sp>
      <p:sp>
        <p:nvSpPr>
          <p:cNvPr id="289" name="Google Shape;289;p43"/>
          <p:cNvSpPr txBox="1">
            <a:spLocks noGrp="1"/>
          </p:cNvSpPr>
          <p:nvPr>
            <p:ph type="body" idx="1"/>
          </p:nvPr>
        </p:nvSpPr>
        <p:spPr>
          <a:xfrm>
            <a:off x="311700" y="847775"/>
            <a:ext cx="8520600" cy="3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sz="1500" b="1" dirty="0"/>
              <a:t>Staattinen data</a:t>
            </a:r>
            <a:r>
              <a:rPr lang="sv" sz="1500" dirty="0"/>
              <a:t> on muuttumaton kokonaisuus, esimerkiksi tutkimuksen tausta-aineisto </a:t>
            </a:r>
            <a:br>
              <a:rPr lang="sv" sz="1500" dirty="0"/>
            </a:br>
            <a:r>
              <a:rPr lang="sv" sz="1500" dirty="0"/>
              <a:t>tai data, johon julkaistu artikkeli perustuu. Se voi olla myös otos muista datalähteistä. Artikkeliin liitetään viite ja tieto datan saatavuudesta (</a:t>
            </a:r>
            <a:r>
              <a:rPr lang="sv" sz="1500" i="1" dirty="0"/>
              <a:t>Data &amp; Code availability statement</a:t>
            </a:r>
            <a:r>
              <a:rPr lang="sv" sz="1500" dirty="0"/>
              <a:t>).</a:t>
            </a:r>
            <a:r>
              <a:rPr lang="sv" sz="1500" i="1" dirty="0"/>
              <a:t> </a:t>
            </a:r>
            <a:r>
              <a:rPr lang="sv" sz="1500" dirty="0"/>
              <a:t> </a:t>
            </a:r>
            <a:r>
              <a:rPr lang="sv" sz="1500" b="1" dirty="0"/>
              <a:t>Datasetin ja sen versioiden pitää olla yksiselitteisesti tunnistettavissa.</a:t>
            </a:r>
            <a:r>
              <a:rPr lang="sv" sz="1500" dirty="0"/>
              <a:t> </a:t>
            </a:r>
            <a:endParaRPr sz="1500" dirty="0"/>
          </a:p>
          <a:p>
            <a:pPr marL="0" lvl="0" indent="0" algn="l" rtl="0">
              <a:spcBef>
                <a:spcPts val="1200"/>
              </a:spcBef>
              <a:spcAft>
                <a:spcPts val="0"/>
              </a:spcAft>
              <a:buNone/>
            </a:pPr>
            <a:r>
              <a:rPr lang="sv" sz="1500" dirty="0"/>
              <a:t>Tutkimuksen evidenssiksi riittää usein hyvin dokumentoitu tiedosto tai kokoelma tiedostoja tai aineistoja, mikäli tutkimuksen yhteydessä on syntynyt uusia aineistoja. Huomioi tällöin myös ohjelmistot ja koodit ja niiden jakaminen.</a:t>
            </a:r>
            <a:endParaRPr sz="1500" dirty="0"/>
          </a:p>
          <a:p>
            <a:pPr marL="0" lvl="0" indent="0" algn="l" rtl="0">
              <a:spcBef>
                <a:spcPts val="1200"/>
              </a:spcBef>
              <a:spcAft>
                <a:spcPts val="0"/>
              </a:spcAft>
              <a:buNone/>
            </a:pPr>
            <a:r>
              <a:rPr lang="sv" sz="1500" dirty="0"/>
              <a:t>Valitse avoimesti dokumentoitu, yleinen ja avoin tiedostomuoto, koska se luo edellytykset datan jatkokäytölle.</a:t>
            </a:r>
            <a:endParaRPr sz="1500" dirty="0"/>
          </a:p>
          <a:p>
            <a:pPr marL="0" lvl="0" indent="0" algn="l" rtl="0">
              <a:spcBef>
                <a:spcPts val="1200"/>
              </a:spcBef>
              <a:spcAft>
                <a:spcPts val="0"/>
              </a:spcAft>
              <a:buNone/>
            </a:pPr>
            <a:r>
              <a:rPr lang="sv" sz="1500" dirty="0"/>
              <a:t>Hyvä dokumentointi edellyttää useimmiten sekä ihmisen tuottamaa, sisältöä kuvaavaa kuvailumetatietoa että automaattisesti tuotettua metatietoa datan teknisistä piirteistä.</a:t>
            </a:r>
            <a:endParaRPr sz="1500" dirty="0"/>
          </a:p>
          <a:p>
            <a:pPr marL="0" lvl="0" indent="0" algn="l" rtl="0">
              <a:spcBef>
                <a:spcPts val="1200"/>
              </a:spcBef>
              <a:spcAft>
                <a:spcPts val="1200"/>
              </a:spcAft>
              <a:buNone/>
            </a:pPr>
            <a:r>
              <a:rPr lang="sv" sz="1500" dirty="0"/>
              <a:t>Usein tarvitaan myös muuta dokumentaatiota ja viittauksia eri lähteisiin, kuten standardeihin, sanastoihin, menetelmiin, koodistoihin tms.</a:t>
            </a:r>
            <a:endParaRPr sz="1500" dirty="0"/>
          </a:p>
        </p:txBody>
      </p:sp>
      <p:grpSp>
        <p:nvGrpSpPr>
          <p:cNvPr id="2" name="Ryhmä 1">
            <a:extLst>
              <a:ext uri="{FF2B5EF4-FFF2-40B4-BE49-F238E27FC236}">
                <a16:creationId xmlns:a16="http://schemas.microsoft.com/office/drawing/2014/main" id="{E4C31E05-FEF5-BFF6-103D-BB87B91AC3B6}"/>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90" name="Google Shape;290;p43"/>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291" name="Google Shape;291;p43"/>
            <p:cNvPicPr preferRelativeResize="0"/>
            <p:nvPr/>
          </p:nvPicPr>
          <p:blipFill>
            <a:blip r:embed="rId4">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Muuttuvan datan julkaiseminen</a:t>
            </a:r>
            <a:endParaRPr>
              <a:solidFill>
                <a:srgbClr val="008568"/>
              </a:solidFill>
            </a:endParaRPr>
          </a:p>
        </p:txBody>
      </p:sp>
      <p:sp>
        <p:nvSpPr>
          <p:cNvPr id="297" name="Google Shape;297;p44"/>
          <p:cNvSpPr txBox="1">
            <a:spLocks noGrp="1"/>
          </p:cNvSpPr>
          <p:nvPr>
            <p:ph type="body" idx="1"/>
          </p:nvPr>
        </p:nvSpPr>
        <p:spPr>
          <a:xfrm>
            <a:off x="311700" y="935575"/>
            <a:ext cx="8520600" cy="393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sv" sz="1400"/>
              <a:t>Muuttuvaa dataa on erilaista. </a:t>
            </a:r>
            <a:r>
              <a:rPr lang="sv" sz="1400" b="1"/>
              <a:t>Karttuvassa datassa</a:t>
            </a:r>
            <a:r>
              <a:rPr lang="sv" sz="1400"/>
              <a:t> aineisto kumuloituu eikä jo kerättyä dataa muuteta. </a:t>
            </a:r>
            <a:r>
              <a:rPr lang="sv" sz="1400" b="1"/>
              <a:t>Dynaamisessa datassa</a:t>
            </a:r>
            <a:r>
              <a:rPr lang="sv" sz="1400"/>
              <a:t> myös takautuvat muutokset ovat mahdollisia.</a:t>
            </a:r>
            <a:endParaRPr sz="1400"/>
          </a:p>
          <a:p>
            <a:pPr marL="0" lvl="0" indent="0" algn="l" rtl="0">
              <a:spcBef>
                <a:spcPts val="1200"/>
              </a:spcBef>
              <a:spcAft>
                <a:spcPts val="0"/>
              </a:spcAft>
              <a:buNone/>
            </a:pPr>
            <a:r>
              <a:rPr lang="sv" sz="1400"/>
              <a:t>Karttuvassa datassa uuden aineiston voi lisätä joko uusina tiedostoina tai vanhojen tiedostojen päivityksinä. Karttuvaa dataa voi julkaista joissakin palveluissa. </a:t>
            </a:r>
            <a:endParaRPr sz="1400"/>
          </a:p>
          <a:p>
            <a:pPr marL="0" lvl="0" indent="0" algn="l" rtl="0">
              <a:spcBef>
                <a:spcPts val="1200"/>
              </a:spcBef>
              <a:spcAft>
                <a:spcPts val="0"/>
              </a:spcAft>
              <a:buNone/>
            </a:pPr>
            <a:r>
              <a:rPr lang="sv" sz="1400"/>
              <a:t>Tietokannat vaativat tieteellisinä aineistoina erityistä dokumentaatiota, suunnittelua ja ylläpitoa. Kuvailuun pätee kuitenkin myös samat suositukset kuin staattisen datan julkaisuun.</a:t>
            </a:r>
            <a:endParaRPr sz="1400"/>
          </a:p>
          <a:p>
            <a:pPr marL="0" lvl="0" indent="0" algn="l" rtl="0">
              <a:spcBef>
                <a:spcPts val="1200"/>
              </a:spcBef>
              <a:spcAft>
                <a:spcPts val="0"/>
              </a:spcAft>
              <a:buNone/>
            </a:pPr>
            <a:r>
              <a:rPr lang="sv" sz="1400"/>
              <a:t>Pysyäkseen toiminnallisina tietokannat vaativat ylläpitoa joka voi tulla pitkällä aikavälillä kalliiksi. Siksi niiden elinkaari ja ylläpitojärjestelyt tutkimushankkeiden rahoituksen loputtua pitää suunnitella etukäteen.</a:t>
            </a:r>
            <a:endParaRPr sz="1400"/>
          </a:p>
          <a:p>
            <a:pPr marL="0" lvl="0" indent="0" algn="l" rtl="0">
              <a:spcBef>
                <a:spcPts val="1200"/>
              </a:spcBef>
              <a:spcAft>
                <a:spcPts val="0"/>
              </a:spcAft>
              <a:buNone/>
            </a:pPr>
            <a:r>
              <a:rPr lang="sv" sz="1400"/>
              <a:t>Yhteentoimivuus  ja  pitkäaikaissäilytyksessä sovellettavien standardien hyödyntäminen helpottavat datan siirtämistä tarvittaessa uusiin ympäristöihin.</a:t>
            </a:r>
            <a:endParaRPr sz="1400"/>
          </a:p>
          <a:p>
            <a:pPr marL="0" lvl="0" indent="0" algn="l" rtl="0">
              <a:spcBef>
                <a:spcPts val="1200"/>
              </a:spcBef>
              <a:spcAft>
                <a:spcPts val="1200"/>
              </a:spcAft>
              <a:buNone/>
            </a:pPr>
            <a:r>
              <a:rPr lang="sv" sz="1400"/>
              <a:t>Tutkimuksen toistettavuuden tähden on syytä kiinnittää huomiota täsmällisen ja yksiselitteisen viittaamisen tarpeeseen. </a:t>
            </a:r>
            <a:r>
              <a:rPr lang="sv" sz="1400" b="1"/>
              <a:t>Pysyvän tunnisteen pitäisi aina ohjata käyttäjä yksiselitteisesti oikean datan äärelle.</a:t>
            </a:r>
            <a:endParaRPr sz="1400" b="1"/>
          </a:p>
        </p:txBody>
      </p:sp>
      <p:grpSp>
        <p:nvGrpSpPr>
          <p:cNvPr id="2" name="Ryhmä 1">
            <a:extLst>
              <a:ext uri="{FF2B5EF4-FFF2-40B4-BE49-F238E27FC236}">
                <a16:creationId xmlns:a16="http://schemas.microsoft.com/office/drawing/2014/main" id="{9B5F1696-DB5F-FD61-E18F-BC3B12B09068}"/>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298" name="Google Shape;298;p44"/>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299" name="Google Shape;299;p44"/>
            <p:cNvPicPr preferRelativeResize="0"/>
            <p:nvPr/>
          </p:nvPicPr>
          <p:blipFill>
            <a:blip r:embed="rId4">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5"/>
          <p:cNvSpPr txBox="1">
            <a:spLocks noGrp="1"/>
          </p:cNvSpPr>
          <p:nvPr>
            <p:ph type="title"/>
          </p:nvPr>
        </p:nvSpPr>
        <p:spPr>
          <a:xfrm>
            <a:off x="311700" y="445025"/>
            <a:ext cx="75171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Esimerkkejä viittaamisesta muuttuviin aineistoihin</a:t>
            </a:r>
            <a:endParaRPr>
              <a:solidFill>
                <a:srgbClr val="008568"/>
              </a:solidFill>
            </a:endParaRPr>
          </a:p>
        </p:txBody>
      </p:sp>
      <p:sp>
        <p:nvSpPr>
          <p:cNvPr id="305" name="Google Shape;305;p45"/>
          <p:cNvSpPr txBox="1">
            <a:spLocks noGrp="1"/>
          </p:cNvSpPr>
          <p:nvPr>
            <p:ph type="body" idx="1"/>
          </p:nvPr>
        </p:nvSpPr>
        <p:spPr>
          <a:xfrm>
            <a:off x="265200" y="1017725"/>
            <a:ext cx="8406900" cy="3356700"/>
          </a:xfrm>
          <a:prstGeom prst="rect">
            <a:avLst/>
          </a:prstGeom>
        </p:spPr>
        <p:txBody>
          <a:bodyPr spcFirstLastPara="1" wrap="square" lIns="91425" tIns="91425" rIns="91425" bIns="91425" anchor="t" anchorCtr="0">
            <a:noAutofit/>
          </a:bodyPr>
          <a:lstStyle/>
          <a:p>
            <a:pPr marL="457200" lvl="0" indent="-323850" algn="l" rtl="0">
              <a:lnSpc>
                <a:spcPct val="95000"/>
              </a:lnSpc>
              <a:spcBef>
                <a:spcPts val="0"/>
              </a:spcBef>
              <a:spcAft>
                <a:spcPts val="0"/>
              </a:spcAft>
              <a:buSzPts val="1500"/>
              <a:buAutoNum type="alphaUcPeriod"/>
            </a:pPr>
            <a:r>
              <a:rPr lang="sv" sz="1500"/>
              <a:t>Viittaa tiettyyn datan osajoukkoon mainitsemalla lähde, tarkat rajaukset, sekä pysyvä tunniste</a:t>
            </a:r>
            <a:endParaRPr sz="1500"/>
          </a:p>
          <a:p>
            <a:pPr marL="914400" lvl="0" indent="-311150" algn="l" rtl="0">
              <a:lnSpc>
                <a:spcPct val="95000"/>
              </a:lnSpc>
              <a:spcBef>
                <a:spcPts val="0"/>
              </a:spcBef>
              <a:spcAft>
                <a:spcPts val="0"/>
              </a:spcAft>
              <a:buSzPts val="1300"/>
              <a:buChar char="●"/>
            </a:pPr>
            <a:r>
              <a:rPr lang="sv" sz="1300"/>
              <a:t>Kuvitteellinen esimerkki: Data Request T.Jansen; SAHFOS; Work published 2014 via SAHFOS ; Area Def: 54-65°N, 0-45°W. Temporal Def: 1980-2012 (April-August) Taxonomic Def: All zooplankton; (dataset). </a:t>
            </a:r>
            <a:r>
              <a:rPr lang="sv" sz="1300" u="sng">
                <a:solidFill>
                  <a:schemeClr val="hlink"/>
                </a:solidFill>
                <a:hlinkClick r:id="rId3"/>
              </a:rPr>
              <a:t>https://doi.org/10.7487/2014.15.1.1</a:t>
            </a:r>
            <a:r>
              <a:rPr lang="sv" sz="1300"/>
              <a:t>  </a:t>
            </a:r>
            <a:endParaRPr sz="1300"/>
          </a:p>
          <a:p>
            <a:pPr marL="457200" lvl="0" indent="-323850" algn="l" rtl="0">
              <a:lnSpc>
                <a:spcPct val="95000"/>
              </a:lnSpc>
              <a:spcBef>
                <a:spcPts val="0"/>
              </a:spcBef>
              <a:spcAft>
                <a:spcPts val="0"/>
              </a:spcAft>
              <a:buSzPts val="1500"/>
              <a:buAutoNum type="alphaUcPeriod"/>
            </a:pPr>
            <a:r>
              <a:rPr lang="sv" sz="1500"/>
              <a:t>Viittaa datan kopioon tiettynä ajan hetkenä.</a:t>
            </a:r>
            <a:endParaRPr sz="1500"/>
          </a:p>
          <a:p>
            <a:pPr marL="914400" lvl="0" indent="-311150" algn="l" rtl="0">
              <a:lnSpc>
                <a:spcPct val="95000"/>
              </a:lnSpc>
              <a:spcBef>
                <a:spcPts val="0"/>
              </a:spcBef>
              <a:spcAft>
                <a:spcPts val="0"/>
              </a:spcAft>
              <a:buSzPts val="1300"/>
              <a:buChar char="●"/>
            </a:pPr>
            <a:r>
              <a:rPr lang="sv" sz="1300"/>
              <a:t>Kuvitteellinen esimerkki:  König-Langlo, G., &amp; Sieger, R. (2010). BSRN snapshot 2010-01 as ISO image file (3.75 GB) [Data set]. PANGAEA - Data Publisher for Earth &amp; Environmental Science. (dataset). </a:t>
            </a:r>
            <a:r>
              <a:rPr lang="sv" sz="1300" u="sng">
                <a:solidFill>
                  <a:srgbClr val="0097A7"/>
                </a:solidFill>
                <a:hlinkClick r:id="rId4">
                  <a:extLst>
                    <a:ext uri="{A12FA001-AC4F-418D-AE19-62706E023703}">
                      <ahyp:hlinkClr xmlns:ahyp="http://schemas.microsoft.com/office/drawing/2018/hyperlinkcolor" val="tx"/>
                    </a:ext>
                  </a:extLst>
                </a:hlinkClick>
              </a:rPr>
              <a:t>https://doi.org/10.1594/pangaea.833424</a:t>
            </a:r>
            <a:r>
              <a:rPr lang="sv" sz="1300">
                <a:solidFill>
                  <a:srgbClr val="0097A7"/>
                </a:solidFill>
              </a:rPr>
              <a:t> </a:t>
            </a:r>
            <a:endParaRPr sz="1300"/>
          </a:p>
          <a:p>
            <a:pPr marL="457200" lvl="0" indent="-311150" algn="l" rtl="0">
              <a:lnSpc>
                <a:spcPct val="95000"/>
              </a:lnSpc>
              <a:spcBef>
                <a:spcPts val="0"/>
              </a:spcBef>
              <a:spcAft>
                <a:spcPts val="0"/>
              </a:spcAft>
              <a:buSzPts val="1300"/>
              <a:buAutoNum type="alphaUcPeriod"/>
            </a:pPr>
            <a:r>
              <a:rPr lang="sv" sz="1500"/>
              <a:t>Viittaa jatkuvasti päivittyvään dataan lisäämällä tarkka viittausajankohta </a:t>
            </a:r>
            <a:br>
              <a:rPr lang="sv" sz="1500"/>
            </a:br>
            <a:r>
              <a:rPr lang="sv" sz="1300" i="1"/>
              <a:t>HUOM: Tämä tapa ei välttämä mahdollista toistettavuutta, mutta on joskus ainoa mahdollinen tapa.</a:t>
            </a:r>
            <a:endParaRPr sz="1300" i="1"/>
          </a:p>
          <a:p>
            <a:pPr marL="914400" lvl="0" indent="-311150" algn="l" rtl="0">
              <a:lnSpc>
                <a:spcPct val="95000"/>
              </a:lnSpc>
              <a:spcBef>
                <a:spcPts val="0"/>
              </a:spcBef>
              <a:spcAft>
                <a:spcPts val="0"/>
              </a:spcAft>
              <a:buClr>
                <a:schemeClr val="dk2"/>
              </a:buClr>
              <a:buSzPts val="1300"/>
              <a:buChar char="●"/>
            </a:pPr>
            <a:r>
              <a:rPr lang="sv" sz="1300"/>
              <a:t>Kuvitteellinen esimerkki: Doe, J. and R. Roe. 2001. The FOO Data Set. Version 2.3. The FOO Data Center. (dataset). </a:t>
            </a:r>
            <a:r>
              <a:rPr lang="sv" sz="1300" u="sng">
                <a:solidFill>
                  <a:schemeClr val="hlink"/>
                </a:solidFill>
                <a:hlinkClick r:id="rId5"/>
              </a:rPr>
              <a:t>https://doi.org/10.xxxx/notfoo.547983</a:t>
            </a:r>
            <a:r>
              <a:rPr lang="sv" sz="1300"/>
              <a:t> . Accessed 1 May 2011.</a:t>
            </a:r>
            <a:endParaRPr sz="1300"/>
          </a:p>
          <a:p>
            <a:pPr marL="457200" lvl="0" indent="-323850" algn="l" rtl="0">
              <a:lnSpc>
                <a:spcPct val="95000"/>
              </a:lnSpc>
              <a:spcBef>
                <a:spcPts val="0"/>
              </a:spcBef>
              <a:spcAft>
                <a:spcPts val="0"/>
              </a:spcAft>
              <a:buSzPts val="1500"/>
              <a:buAutoNum type="alphaUcPeriod"/>
            </a:pPr>
            <a:r>
              <a:rPr lang="sv" sz="1500"/>
              <a:t>Viittaa aikaleimattuun tietokantakyselyyn versioidussa tietokannassa.</a:t>
            </a:r>
            <a:endParaRPr sz="1500"/>
          </a:p>
          <a:p>
            <a:pPr marL="914400" lvl="0" indent="-311150" algn="l" rtl="0">
              <a:lnSpc>
                <a:spcPct val="95000"/>
              </a:lnSpc>
              <a:spcBef>
                <a:spcPts val="0"/>
              </a:spcBef>
              <a:spcAft>
                <a:spcPts val="0"/>
              </a:spcAft>
              <a:buClr>
                <a:schemeClr val="dk2"/>
              </a:buClr>
              <a:buSzPts val="1300"/>
              <a:buChar char="●"/>
            </a:pPr>
            <a:r>
              <a:rPr lang="sv" sz="1300"/>
              <a:t>Kuvitteellinen esimerkki: R. Roe. 2017. "The Moo Data Query" created at 2017-07-21 10:25:30 PID </a:t>
            </a:r>
            <a:r>
              <a:rPr lang="sv" sz="1300" u="sng">
                <a:solidFill>
                  <a:schemeClr val="hlink"/>
                </a:solidFill>
                <a:hlinkClick r:id="rId6"/>
              </a:rPr>
              <a:t>https://doi.org/10.xxxx/notmoo.857988</a:t>
            </a:r>
            <a:r>
              <a:rPr lang="sv" sz="1300"/>
              <a:t>  Subset of Moo Database (dataset) PID </a:t>
            </a:r>
            <a:r>
              <a:rPr lang="sv" sz="1300" u="sng">
                <a:solidFill>
                  <a:schemeClr val="hlink"/>
                </a:solidFill>
                <a:hlinkClick r:id="rId7"/>
              </a:rPr>
              <a:t>https://doi.org/10.xxxx/bigmoo.360873</a:t>
            </a:r>
            <a:r>
              <a:rPr lang="sv" sz="1300"/>
              <a:t> </a:t>
            </a:r>
            <a:endParaRPr sz="1300"/>
          </a:p>
          <a:p>
            <a:pPr marL="914400" lvl="0" indent="0" algn="l" rtl="0">
              <a:lnSpc>
                <a:spcPct val="95000"/>
              </a:lnSpc>
              <a:spcBef>
                <a:spcPts val="1200"/>
              </a:spcBef>
              <a:spcAft>
                <a:spcPts val="1200"/>
              </a:spcAft>
              <a:buNone/>
            </a:pPr>
            <a:endParaRPr sz="1300"/>
          </a:p>
        </p:txBody>
      </p:sp>
      <p:sp>
        <p:nvSpPr>
          <p:cNvPr id="306" name="Google Shape;306;p45"/>
          <p:cNvSpPr txBox="1"/>
          <p:nvPr/>
        </p:nvSpPr>
        <p:spPr>
          <a:xfrm>
            <a:off x="622650" y="4716800"/>
            <a:ext cx="76920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sv" sz="900" dirty="0">
                <a:solidFill>
                  <a:schemeClr val="dk2"/>
                </a:solidFill>
                <a:hlinkClick r:id="rId8"/>
              </a:rPr>
              <a:t>Perustuu DataCiten ohjeisiin</a:t>
            </a:r>
            <a:endParaRPr sz="900" dirty="0">
              <a:solidFill>
                <a:schemeClr val="dk2"/>
              </a:solidFill>
            </a:endParaRPr>
          </a:p>
        </p:txBody>
      </p:sp>
      <p:grpSp>
        <p:nvGrpSpPr>
          <p:cNvPr id="2" name="Ryhmä 1">
            <a:extLst>
              <a:ext uri="{FF2B5EF4-FFF2-40B4-BE49-F238E27FC236}">
                <a16:creationId xmlns:a16="http://schemas.microsoft.com/office/drawing/2014/main" id="{055BC80F-6401-61D8-1DEE-8771BA024085}"/>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07" name="Google Shape;307;p45"/>
            <p:cNvPicPr preferRelativeResize="0"/>
            <p:nvPr/>
          </p:nvPicPr>
          <p:blipFill>
            <a:blip r:embed="rId9">
              <a:alphaModFix/>
            </a:blip>
            <a:stretch>
              <a:fillRect/>
            </a:stretch>
          </p:blipFill>
          <p:spPr>
            <a:xfrm>
              <a:off x="7828640" y="400763"/>
              <a:ext cx="705585" cy="661225"/>
            </a:xfrm>
            <a:prstGeom prst="rect">
              <a:avLst/>
            </a:prstGeom>
            <a:noFill/>
            <a:ln>
              <a:noFill/>
            </a:ln>
          </p:spPr>
        </p:pic>
        <p:pic>
          <p:nvPicPr>
            <p:cNvPr id="308" name="Google Shape;308;p45" descr="Kierrätyssymboli, jonka keskellä on timantti."/>
            <p:cNvPicPr preferRelativeResize="0"/>
            <p:nvPr/>
          </p:nvPicPr>
          <p:blipFill>
            <a:blip r:embed="rId10">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46"/>
          <p:cNvSpPr txBox="1">
            <a:spLocks noGrp="1"/>
          </p:cNvSpPr>
          <p:nvPr>
            <p:ph type="title"/>
          </p:nvPr>
        </p:nvSpPr>
        <p:spPr>
          <a:xfrm>
            <a:off x="311700" y="445025"/>
            <a:ext cx="73101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solidFill>
                  <a:srgbClr val="008568"/>
                </a:solidFill>
              </a:rPr>
              <a:t>Käyttörajoitettu aineisto</a:t>
            </a:r>
            <a:endParaRPr>
              <a:solidFill>
                <a:srgbClr val="008568"/>
              </a:solidFill>
            </a:endParaRPr>
          </a:p>
          <a:p>
            <a:pPr marL="0" lvl="0" indent="0" algn="l" rtl="0">
              <a:spcBef>
                <a:spcPts val="0"/>
              </a:spcBef>
              <a:spcAft>
                <a:spcPts val="0"/>
              </a:spcAft>
              <a:buNone/>
            </a:pPr>
            <a:endParaRPr/>
          </a:p>
        </p:txBody>
      </p:sp>
      <p:grpSp>
        <p:nvGrpSpPr>
          <p:cNvPr id="2" name="Ryhmä 1">
            <a:extLst>
              <a:ext uri="{FF2B5EF4-FFF2-40B4-BE49-F238E27FC236}">
                <a16:creationId xmlns:a16="http://schemas.microsoft.com/office/drawing/2014/main" id="{2BAAA75A-4487-7ED7-BF12-45DBCCE3433E}"/>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14" name="Google Shape;314;p46"/>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315" name="Google Shape;315;p46"/>
            <p:cNvPicPr preferRelativeResize="0"/>
            <p:nvPr/>
          </p:nvPicPr>
          <p:blipFill>
            <a:blip r:embed="rId4">
              <a:alphaModFix/>
            </a:blip>
            <a:stretch>
              <a:fillRect/>
            </a:stretch>
          </p:blipFill>
          <p:spPr>
            <a:xfrm>
              <a:off x="8014626" y="622949"/>
              <a:ext cx="333625" cy="312625"/>
            </a:xfrm>
            <a:prstGeom prst="rect">
              <a:avLst/>
            </a:prstGeom>
            <a:noFill/>
            <a:ln>
              <a:noFill/>
            </a:ln>
          </p:spPr>
        </p:pic>
      </p:grpSp>
      <p:sp>
        <p:nvSpPr>
          <p:cNvPr id="316" name="Google Shape;316;p46"/>
          <p:cNvSpPr txBox="1"/>
          <p:nvPr/>
        </p:nvSpPr>
        <p:spPr>
          <a:xfrm>
            <a:off x="401275" y="1017725"/>
            <a:ext cx="8479500" cy="379588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1500" dirty="0">
                <a:solidFill>
                  <a:schemeClr val="dk2"/>
                </a:solidFill>
              </a:rPr>
              <a:t>Aineistojen käyttöön ja tallentamiseen voi liittyä eettisiä, lainsäädännöllisiä tai sopimuksellisia rajoituksia.</a:t>
            </a:r>
            <a:endParaRPr sz="1500" dirty="0">
              <a:solidFill>
                <a:schemeClr val="dk2"/>
              </a:solidFill>
            </a:endParaRPr>
          </a:p>
          <a:p>
            <a:pPr marL="0" lvl="0" indent="0" algn="l" rtl="0">
              <a:spcBef>
                <a:spcPts val="1000"/>
              </a:spcBef>
              <a:spcAft>
                <a:spcPts val="0"/>
              </a:spcAft>
              <a:buNone/>
            </a:pPr>
            <a:r>
              <a:rPr lang="sv" sz="1500" dirty="0">
                <a:solidFill>
                  <a:schemeClr val="dk2"/>
                </a:solidFill>
              </a:rPr>
              <a:t>Käyttöön vaadittavat sopimukselliset, sekä prosesseihin ja tietoturvaan liittyvät toimet riippuvat aineistokohtaisista rajoituksista.</a:t>
            </a:r>
            <a:endParaRPr sz="1500" dirty="0">
              <a:solidFill>
                <a:schemeClr val="dk2"/>
              </a:solidFill>
            </a:endParaRPr>
          </a:p>
          <a:p>
            <a:pPr marL="0" lvl="0" indent="0" algn="l" rtl="0">
              <a:spcBef>
                <a:spcPts val="1000"/>
              </a:spcBef>
              <a:spcAft>
                <a:spcPts val="0"/>
              </a:spcAft>
              <a:buNone/>
            </a:pPr>
            <a:r>
              <a:rPr lang="sv" sz="1500" dirty="0">
                <a:solidFill>
                  <a:schemeClr val="dk2"/>
                </a:solidFill>
              </a:rPr>
              <a:t>Erityistä huolellisuutta vaativat henkilötietoja sisältävät tai muiden tahojen omistamat aineistot, joihin liittyy sopimuksia ja ehtoja.</a:t>
            </a:r>
            <a:endParaRPr sz="1500" dirty="0">
              <a:solidFill>
                <a:schemeClr val="dk2"/>
              </a:solidFill>
            </a:endParaRPr>
          </a:p>
          <a:p>
            <a:pPr marL="0" lvl="0" indent="0" algn="l" rtl="0">
              <a:spcBef>
                <a:spcPts val="1000"/>
              </a:spcBef>
              <a:spcAft>
                <a:spcPts val="0"/>
              </a:spcAft>
              <a:buNone/>
            </a:pPr>
            <a:r>
              <a:rPr lang="sv" sz="1500" dirty="0">
                <a:solidFill>
                  <a:schemeClr val="dk2"/>
                </a:solidFill>
              </a:rPr>
              <a:t>Ole yhteydessä organisaatiosi datatukeen, jos olet epävarma käyttöoikeuksiin liittyvistä asioista.  Myös organisaatiosi datapolitiikka voi tarjota ohjeet, joiden nojalla voit toimia rauhallisin mielin.</a:t>
            </a:r>
            <a:endParaRPr sz="1500" dirty="0">
              <a:solidFill>
                <a:schemeClr val="dk2"/>
              </a:solidFill>
            </a:endParaRPr>
          </a:p>
          <a:p>
            <a:pPr marL="0" lvl="0" indent="0" algn="l" rtl="0">
              <a:spcBef>
                <a:spcPts val="1000"/>
              </a:spcBef>
              <a:spcAft>
                <a:spcPts val="0"/>
              </a:spcAft>
              <a:buNone/>
            </a:pPr>
            <a:r>
              <a:rPr lang="sv" sz="1500" dirty="0">
                <a:solidFill>
                  <a:schemeClr val="dk2"/>
                </a:solidFill>
              </a:rPr>
              <a:t>Jotta käyttörajoitettuun aineistoon voi viitata, siitä pitää olla riittävästi kuvaavaa metatietoa, tunniste ja laskeutumissivu. Metatiedoissa kerrotaan, mihin rajoitukset perustuvat ja miten aineiston voi saada käyttöönsä.</a:t>
            </a:r>
            <a:endParaRPr sz="1500" dirty="0">
              <a:solidFill>
                <a:schemeClr val="dk2"/>
              </a:solidFill>
            </a:endParaRPr>
          </a:p>
          <a:p>
            <a:pPr marL="914400" lvl="1" indent="-317500" algn="l" rtl="0">
              <a:spcBef>
                <a:spcPts val="1000"/>
              </a:spcBef>
              <a:spcAft>
                <a:spcPts val="0"/>
              </a:spcAft>
              <a:buClr>
                <a:schemeClr val="dk2"/>
              </a:buClr>
              <a:buSzPts val="1400"/>
              <a:buChar char="○"/>
            </a:pPr>
            <a:r>
              <a:rPr lang="sv" sz="1300" dirty="0">
                <a:solidFill>
                  <a:schemeClr val="dk2"/>
                </a:solidFill>
              </a:rPr>
              <a:t>Esim. CLARIN ACA linsenssi, jossa aineisto on rajoitettu tutkimuskäyttöön (sisältää henkilötietoja) esim. </a:t>
            </a:r>
            <a:r>
              <a:rPr lang="fi-FI" sz="1300" dirty="0">
                <a:solidFill>
                  <a:schemeClr val="dk2"/>
                </a:solidFill>
                <a:hlinkClick r:id="rId5"/>
              </a:rPr>
              <a:t>l</a:t>
            </a:r>
            <a:r>
              <a:rPr lang="fi-FI" sz="1300" dirty="0">
                <a:solidFill>
                  <a:schemeClr val="dk2"/>
                </a:solidFill>
                <a:hlinkClick r:id="rId5"/>
              </a:rPr>
              <a:t>oppukäyttäjän lisenssisopimus +NC +PRIV +DEP +OTHER v2.1</a:t>
            </a:r>
            <a:r>
              <a:rPr lang="sv" sz="1300" dirty="0">
                <a:solidFill>
                  <a:schemeClr val="dk2"/>
                </a:solidFill>
              </a:rPr>
              <a:t> </a:t>
            </a:r>
            <a:endParaRPr sz="1300" dirty="0">
              <a:solidFill>
                <a:schemeClr val="dk2"/>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Datan pitkäaikaissäilyttäminen Suomessa</a:t>
            </a:r>
            <a:endParaRPr>
              <a:solidFill>
                <a:srgbClr val="008568"/>
              </a:solidFill>
            </a:endParaRPr>
          </a:p>
        </p:txBody>
      </p:sp>
      <p:sp>
        <p:nvSpPr>
          <p:cNvPr id="322" name="Google Shape;322;p47"/>
          <p:cNvSpPr txBox="1">
            <a:spLocks noGrp="1"/>
          </p:cNvSpPr>
          <p:nvPr>
            <p:ph type="body" idx="1"/>
          </p:nvPr>
        </p:nvSpPr>
        <p:spPr>
          <a:xfrm>
            <a:off x="311700" y="1061975"/>
            <a:ext cx="8634600" cy="386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sz="1600" b="1">
                <a:solidFill>
                  <a:srgbClr val="595959"/>
                </a:solidFill>
              </a:rPr>
              <a:t>Tutkimusdatan pitkäaikaissäilyttäminen </a:t>
            </a:r>
            <a:r>
              <a:rPr lang="sv" sz="1600" i="1">
                <a:solidFill>
                  <a:srgbClr val="595959"/>
                </a:solidFill>
              </a:rPr>
              <a:t>(digital preservation) </a:t>
            </a:r>
            <a:r>
              <a:rPr lang="sv" sz="1600">
                <a:solidFill>
                  <a:srgbClr val="595959"/>
                </a:solidFill>
              </a:rPr>
              <a:t>tarkoittaa, että</a:t>
            </a:r>
            <a:r>
              <a:rPr lang="sv" sz="1600">
                <a:solidFill>
                  <a:srgbClr val="595959"/>
                </a:solidFill>
                <a:highlight>
                  <a:srgbClr val="FDFDFD"/>
                </a:highlight>
              </a:rPr>
              <a:t> aineistojen ymmärrettävyys säilytetään periaatteessa pysyvästi. </a:t>
            </a:r>
            <a:r>
              <a:rPr lang="sv" sz="1600">
                <a:highlight>
                  <a:srgbClr val="FDFDFD"/>
                </a:highlight>
              </a:rPr>
              <a:t>Laitteisto-, ohjelmisto- ja tutkijasukupolvien vaihtuminen ja tutkimusparadigmojen muuttuminen otetaan huomioon muokkaamalla dataa tarvittaessa.</a:t>
            </a:r>
            <a:endParaRPr sz="1600">
              <a:solidFill>
                <a:srgbClr val="595959"/>
              </a:solidFill>
              <a:highlight>
                <a:srgbClr val="FDFDFD"/>
              </a:highlight>
            </a:endParaRPr>
          </a:p>
          <a:p>
            <a:pPr marL="0" lvl="0" indent="0" algn="l" rtl="0">
              <a:spcBef>
                <a:spcPts val="1200"/>
              </a:spcBef>
              <a:spcAft>
                <a:spcPts val="0"/>
              </a:spcAft>
              <a:buNone/>
            </a:pPr>
            <a:r>
              <a:rPr lang="sv" sz="1600"/>
              <a:t>Arvokkaaksi määritettyä dataa pitää säilyttää mahdollisimman pitkään. Datan arvon määrityksessä on monia ulottuvuuksia, joita käsiteltiin edellisessä luvussa. </a:t>
            </a:r>
            <a:endParaRPr sz="1600"/>
          </a:p>
          <a:p>
            <a:pPr marL="457200" lvl="0" indent="-298450" algn="l" rtl="0">
              <a:spcBef>
                <a:spcPts val="1200"/>
              </a:spcBef>
              <a:spcAft>
                <a:spcPts val="0"/>
              </a:spcAft>
              <a:buSzPts val="1100"/>
              <a:buChar char="●"/>
            </a:pPr>
            <a:r>
              <a:rPr lang="sv" sz="1100"/>
              <a:t>Datan arvo, juridiset ja omistajuuteen liittyvät kysymykset pitää ottaa huomioon jo tutkimusta suunniteltaessa, jotta pitkäaikaissäilytykseen siirtämisen prosessi on mahdollisimman kivuton.</a:t>
            </a:r>
            <a:endParaRPr sz="1100"/>
          </a:p>
          <a:p>
            <a:pPr marL="0" lvl="0" indent="0" algn="l" rtl="0">
              <a:spcBef>
                <a:spcPts val="1200"/>
              </a:spcBef>
              <a:spcAft>
                <a:spcPts val="1200"/>
              </a:spcAft>
              <a:buNone/>
            </a:pPr>
            <a:r>
              <a:rPr lang="sv" sz="1600"/>
              <a:t>Suomessa digitaalista pitkäaikaissäilytystä tarjoaa organisaatioille esimerkiksi CSC:n PAS-palvelu. </a:t>
            </a:r>
            <a:r>
              <a:rPr lang="sv" sz="1600" u="sng">
                <a:solidFill>
                  <a:srgbClr val="0097A7"/>
                </a:solidFill>
                <a:hlinkClick r:id="rId3">
                  <a:extLst>
                    <a:ext uri="{A12FA001-AC4F-418D-AE19-62706E023703}">
                      <ahyp:hlinkClr xmlns:ahyp="http://schemas.microsoft.com/office/drawing/2018/hyperlinkcolor" val="tx"/>
                    </a:ext>
                  </a:extLst>
                </a:hlinkClick>
              </a:rPr>
              <a:t>Fairdata PAS-palvelu</a:t>
            </a:r>
            <a:r>
              <a:rPr lang="sv" sz="1600"/>
              <a:t> on kehitetty tutkimusdatan pitkäaikaissäilytykseen. </a:t>
            </a:r>
            <a:r>
              <a:rPr lang="sv" sz="1600">
                <a:highlight>
                  <a:srgbClr val="FDFDFD"/>
                </a:highlight>
              </a:rPr>
              <a:t>Aineistojen siirto Fairdata-PAS palveluun edellyttää aina organisaation ja Opetus- ja kulttuuriministeriön välistä sopimusta, eli polku palvelun hyödyntämiseen alkaa tutkijan osalta aina neuvotteluista oman organisaation kanssa.</a:t>
            </a:r>
            <a:endParaRPr sz="1600"/>
          </a:p>
        </p:txBody>
      </p:sp>
      <p:grpSp>
        <p:nvGrpSpPr>
          <p:cNvPr id="2" name="Ryhmä 1">
            <a:extLst>
              <a:ext uri="{FF2B5EF4-FFF2-40B4-BE49-F238E27FC236}">
                <a16:creationId xmlns:a16="http://schemas.microsoft.com/office/drawing/2014/main" id="{93628D55-6DF1-3464-FF4E-5BC135478970}"/>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23" name="Google Shape;323;p47"/>
            <p:cNvPicPr preferRelativeResize="0"/>
            <p:nvPr/>
          </p:nvPicPr>
          <p:blipFill>
            <a:blip r:embed="rId4">
              <a:alphaModFix/>
            </a:blip>
            <a:stretch>
              <a:fillRect/>
            </a:stretch>
          </p:blipFill>
          <p:spPr>
            <a:xfrm>
              <a:off x="7828640" y="400763"/>
              <a:ext cx="705585" cy="661225"/>
            </a:xfrm>
            <a:prstGeom prst="rect">
              <a:avLst/>
            </a:prstGeom>
            <a:noFill/>
            <a:ln>
              <a:noFill/>
            </a:ln>
          </p:spPr>
        </p:pic>
        <p:pic>
          <p:nvPicPr>
            <p:cNvPr id="324" name="Google Shape;324;p47"/>
            <p:cNvPicPr preferRelativeResize="0"/>
            <p:nvPr/>
          </p:nvPicPr>
          <p:blipFill>
            <a:blip r:embed="rId5">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48"/>
          <p:cNvSpPr txBox="1">
            <a:spLocks noGrp="1"/>
          </p:cNvSpPr>
          <p:nvPr>
            <p:ph type="title"/>
          </p:nvPr>
        </p:nvSpPr>
        <p:spPr>
          <a:xfrm>
            <a:off x="229050" y="622950"/>
            <a:ext cx="8119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TARKISTUSLISTA: Ovatko data-asiasi hallussa?</a:t>
            </a:r>
            <a:endParaRPr>
              <a:solidFill>
                <a:srgbClr val="008568"/>
              </a:solidFill>
            </a:endParaRPr>
          </a:p>
        </p:txBody>
      </p:sp>
      <p:sp>
        <p:nvSpPr>
          <p:cNvPr id="330" name="Google Shape;330;p48"/>
          <p:cNvSpPr txBox="1">
            <a:spLocks noGrp="1"/>
          </p:cNvSpPr>
          <p:nvPr>
            <p:ph type="body" idx="1"/>
          </p:nvPr>
        </p:nvSpPr>
        <p:spPr>
          <a:xfrm>
            <a:off x="311700" y="1152475"/>
            <a:ext cx="8520600" cy="3660300"/>
          </a:xfrm>
          <a:prstGeom prst="rect">
            <a:avLst/>
          </a:prstGeom>
        </p:spPr>
        <p:txBody>
          <a:bodyPr spcFirstLastPara="1" wrap="square" lIns="91425" tIns="91425" rIns="91425" bIns="91425" anchor="t" anchorCtr="0">
            <a:noAutofit/>
          </a:bodyPr>
          <a:lstStyle/>
          <a:p>
            <a:pPr marL="457200" lvl="0" indent="-323850" algn="l" rtl="0">
              <a:spcBef>
                <a:spcPts val="0"/>
              </a:spcBef>
              <a:spcAft>
                <a:spcPts val="0"/>
              </a:spcAft>
              <a:buSzPts val="1500"/>
              <a:buAutoNum type="arabicPeriod"/>
            </a:pPr>
            <a:r>
              <a:rPr lang="sv" sz="1500"/>
              <a:t>Suunnittele huolella: Mitkä ovat tallennettavaksi sopivat arvokkaat tuotokset, jotka ovat tärkeitä toistettavuuden ja vastuullisuuden kannalta? </a:t>
            </a:r>
            <a:endParaRPr sz="1500"/>
          </a:p>
          <a:p>
            <a:pPr marL="457200" lvl="0" indent="-323850" algn="l" rtl="0">
              <a:spcBef>
                <a:spcPts val="0"/>
              </a:spcBef>
              <a:spcAft>
                <a:spcPts val="0"/>
              </a:spcAft>
              <a:buSzPts val="1500"/>
              <a:buAutoNum type="arabicPeriod"/>
            </a:pPr>
            <a:r>
              <a:rPr lang="sv" sz="1500"/>
              <a:t>Ovatko sopimus-, ylläpito- ja käyttöoikeusasiat kunnossa myös tulevaisuutta ajatellen?</a:t>
            </a:r>
            <a:endParaRPr sz="1500"/>
          </a:p>
          <a:p>
            <a:pPr marL="457200" lvl="0" indent="-323850" algn="l" rtl="0">
              <a:spcBef>
                <a:spcPts val="0"/>
              </a:spcBef>
              <a:spcAft>
                <a:spcPts val="0"/>
              </a:spcAft>
              <a:buSzPts val="1500"/>
              <a:buAutoNum type="arabicPeriod"/>
            </a:pPr>
            <a:r>
              <a:rPr lang="sv" sz="1500"/>
              <a:t>Miten pitkään eri tuotoksia kannattaa säilyttää ja milloin aineistoa mahdollisesti tuhotaan, esimerkiksi turhat versiot? Rahoittajan ja taustaorganisaatioiden vaatimukset vaikuttavat.</a:t>
            </a:r>
            <a:endParaRPr sz="1500"/>
          </a:p>
          <a:p>
            <a:pPr marL="457200" lvl="0" indent="-323850" algn="l" rtl="0">
              <a:spcBef>
                <a:spcPts val="0"/>
              </a:spcBef>
              <a:spcAft>
                <a:spcPts val="0"/>
              </a:spcAft>
              <a:buSzPts val="1500"/>
              <a:buAutoNum type="arabicPeriod"/>
            </a:pPr>
            <a:r>
              <a:rPr lang="sv" sz="1500"/>
              <a:t>Ovatko valitsemasi julkaisu- ja tallennuspalvelut luotettavia, aineistoillesi sopivia, FAIR-periaatteita tukevia ja mielellään tieteenalakohtaisia?</a:t>
            </a:r>
            <a:endParaRPr sz="1500"/>
          </a:p>
          <a:p>
            <a:pPr marL="457200" lvl="0" indent="-323850" algn="l" rtl="0">
              <a:spcBef>
                <a:spcPts val="0"/>
              </a:spcBef>
              <a:spcAft>
                <a:spcPts val="0"/>
              </a:spcAft>
              <a:buSzPts val="1500"/>
              <a:buAutoNum type="arabicPeriod"/>
            </a:pPr>
            <a:r>
              <a:rPr lang="sv" sz="1500"/>
              <a:t>Oletko ajatellut tulevia käyttäjiä, kun koostat ja dokumentoit aineistosi?</a:t>
            </a:r>
            <a:endParaRPr sz="1500"/>
          </a:p>
          <a:p>
            <a:pPr marL="457200" lvl="0" indent="-323850" algn="l" rtl="0">
              <a:spcBef>
                <a:spcPts val="0"/>
              </a:spcBef>
              <a:spcAft>
                <a:spcPts val="0"/>
              </a:spcAft>
              <a:buSzPts val="1500"/>
              <a:buAutoNum type="arabicPeriod"/>
            </a:pPr>
            <a:r>
              <a:rPr lang="sv" sz="1500"/>
              <a:t>Oletko ottanut huomioon, että data tulisi mahdollisesti pitkäaikaissäilyttää uudelleenkäytön mahdollistamiseksi, sen kulttuuriperintöarvon tai rahoittajien vaatimusten mukaisesti? </a:t>
            </a:r>
            <a:endParaRPr sz="1500"/>
          </a:p>
          <a:p>
            <a:pPr marL="457200" lvl="0" indent="-323850" algn="l" rtl="0">
              <a:spcBef>
                <a:spcPts val="0"/>
              </a:spcBef>
              <a:spcAft>
                <a:spcPts val="0"/>
              </a:spcAft>
              <a:buSzPts val="1500"/>
              <a:buAutoNum type="arabicPeriod"/>
            </a:pPr>
            <a:r>
              <a:rPr lang="sv" sz="1500"/>
              <a:t>Oletko kertonut taustaorganisaatiollesi pitkäaikaissäilyttämisen arvoisesta datastasi?</a:t>
            </a:r>
            <a:endParaRPr sz="1500"/>
          </a:p>
          <a:p>
            <a:pPr marL="457200" lvl="0" indent="-323850" algn="l" rtl="0">
              <a:spcBef>
                <a:spcPts val="0"/>
              </a:spcBef>
              <a:spcAft>
                <a:spcPts val="0"/>
              </a:spcAft>
              <a:buSzPts val="1500"/>
              <a:buAutoNum type="arabicPeriod"/>
            </a:pPr>
            <a:r>
              <a:rPr lang="sv" sz="1500"/>
              <a:t>Oletko informoinut tutkittavia siitä, miten aineistoa jaetaan, tallennetaan ja julkaistaan?</a:t>
            </a:r>
            <a:endParaRPr sz="1500"/>
          </a:p>
          <a:p>
            <a:pPr marL="457200" lvl="0" indent="-323850" algn="l" rtl="0">
              <a:lnSpc>
                <a:spcPct val="95000"/>
              </a:lnSpc>
              <a:spcBef>
                <a:spcPts val="0"/>
              </a:spcBef>
              <a:spcAft>
                <a:spcPts val="0"/>
              </a:spcAft>
              <a:buSzPts val="1500"/>
              <a:buAutoNum type="arabicPeriod"/>
            </a:pPr>
            <a:r>
              <a:rPr lang="sv" sz="1500"/>
              <a:t>Oletko muistanut viitata dataan julkaisuissa, joissa olet sitä käyttänyt?</a:t>
            </a:r>
            <a:endParaRPr sz="1500"/>
          </a:p>
        </p:txBody>
      </p:sp>
      <p:grpSp>
        <p:nvGrpSpPr>
          <p:cNvPr id="2" name="Ryhmä 1">
            <a:extLst>
              <a:ext uri="{FF2B5EF4-FFF2-40B4-BE49-F238E27FC236}">
                <a16:creationId xmlns:a16="http://schemas.microsoft.com/office/drawing/2014/main" id="{11CE011D-BC09-29CA-6D58-2F8B3C72C7E4}"/>
              </a:ext>
              <a:ext uri="{C183D7F6-B498-43B3-948B-1728B52AA6E4}">
                <adec:decorative xmlns:adec="http://schemas.microsoft.com/office/drawing/2017/decorative" val="1"/>
              </a:ext>
            </a:extLst>
          </p:cNvPr>
          <p:cNvGrpSpPr/>
          <p:nvPr/>
        </p:nvGrpSpPr>
        <p:grpSpPr>
          <a:xfrm>
            <a:off x="7828640" y="400763"/>
            <a:ext cx="705585" cy="661225"/>
            <a:chOff x="7828640" y="400763"/>
            <a:chExt cx="705585" cy="661225"/>
          </a:xfrm>
        </p:grpSpPr>
        <p:pic>
          <p:nvPicPr>
            <p:cNvPr id="331" name="Google Shape;331;p48"/>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332" name="Google Shape;332;p48"/>
            <p:cNvPicPr preferRelativeResize="0"/>
            <p:nvPr/>
          </p:nvPicPr>
          <p:blipFill>
            <a:blip r:embed="rId4">
              <a:alphaModFix/>
            </a:blip>
            <a:stretch>
              <a:fillRect/>
            </a:stretch>
          </p:blipFill>
          <p:spPr>
            <a:xfrm>
              <a:off x="8014626" y="622949"/>
              <a:ext cx="333625" cy="312625"/>
            </a:xfrm>
            <a:prstGeom prst="rect">
              <a:avLst/>
            </a:prstGeom>
            <a:noFill/>
            <a:ln>
              <a:noFill/>
            </a:ln>
          </p:spPr>
        </p:pic>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49"/>
          <p:cNvSpPr txBox="1">
            <a:spLocks noGrp="1"/>
          </p:cNvSpPr>
          <p:nvPr>
            <p:ph type="title"/>
          </p:nvPr>
        </p:nvSpPr>
        <p:spPr>
          <a:xfrm>
            <a:off x="311700" y="492913"/>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Tekijät</a:t>
            </a:r>
            <a:endParaRPr>
              <a:solidFill>
                <a:srgbClr val="008568"/>
              </a:solidFill>
            </a:endParaRPr>
          </a:p>
        </p:txBody>
      </p:sp>
      <p:sp>
        <p:nvSpPr>
          <p:cNvPr id="338" name="Google Shape;338;p49"/>
          <p:cNvSpPr txBox="1">
            <a:spLocks noGrp="1"/>
          </p:cNvSpPr>
          <p:nvPr>
            <p:ph type="body" idx="1"/>
          </p:nvPr>
        </p:nvSpPr>
        <p:spPr>
          <a:xfrm>
            <a:off x="311700" y="1152475"/>
            <a:ext cx="3671100" cy="34164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sv" u="sng">
                <a:solidFill>
                  <a:schemeClr val="hlink"/>
                </a:solidFill>
                <a:hlinkClick r:id="rId3"/>
              </a:rPr>
              <a:t>Anneli Lehtisalo</a:t>
            </a:r>
            <a:endParaRPr/>
          </a:p>
          <a:p>
            <a:pPr marL="0" lvl="0" indent="0" algn="l" rtl="0">
              <a:lnSpc>
                <a:spcPct val="100000"/>
              </a:lnSpc>
              <a:spcBef>
                <a:spcPts val="0"/>
              </a:spcBef>
              <a:spcAft>
                <a:spcPts val="0"/>
              </a:spcAft>
              <a:buNone/>
            </a:pPr>
            <a:r>
              <a:rPr lang="sv" u="sng">
                <a:solidFill>
                  <a:schemeClr val="hlink"/>
                </a:solidFill>
                <a:hlinkClick r:id="rId4"/>
              </a:rPr>
              <a:t>Ari Asmi</a:t>
            </a:r>
            <a:endParaRPr/>
          </a:p>
          <a:p>
            <a:pPr marL="0" lvl="0" indent="0" algn="l" rtl="0">
              <a:lnSpc>
                <a:spcPct val="100000"/>
              </a:lnSpc>
              <a:spcBef>
                <a:spcPts val="0"/>
              </a:spcBef>
              <a:spcAft>
                <a:spcPts val="0"/>
              </a:spcAft>
              <a:buNone/>
            </a:pPr>
            <a:r>
              <a:rPr lang="sv" u="sng">
                <a:solidFill>
                  <a:schemeClr val="hlink"/>
                </a:solidFill>
                <a:hlinkClick r:id="rId5"/>
              </a:rPr>
              <a:t>Hanna Koivula</a:t>
            </a:r>
            <a:endParaRPr/>
          </a:p>
          <a:p>
            <a:pPr marL="0" lvl="0" indent="0" algn="l" rtl="0">
              <a:lnSpc>
                <a:spcPct val="100000"/>
              </a:lnSpc>
              <a:spcBef>
                <a:spcPts val="0"/>
              </a:spcBef>
              <a:spcAft>
                <a:spcPts val="0"/>
              </a:spcAft>
              <a:buNone/>
            </a:pPr>
            <a:r>
              <a:rPr lang="sv"/>
              <a:t>Heidi Troberg</a:t>
            </a:r>
            <a:endParaRPr/>
          </a:p>
          <a:p>
            <a:pPr marL="0" lvl="0" indent="0" algn="l" rtl="0">
              <a:lnSpc>
                <a:spcPct val="100000"/>
              </a:lnSpc>
              <a:spcBef>
                <a:spcPts val="0"/>
              </a:spcBef>
              <a:spcAft>
                <a:spcPts val="0"/>
              </a:spcAft>
              <a:buNone/>
            </a:pPr>
            <a:r>
              <a:rPr lang="sv" u="sng">
                <a:solidFill>
                  <a:schemeClr val="hlink"/>
                </a:solidFill>
                <a:hlinkClick r:id="rId6"/>
              </a:rPr>
              <a:t>Jessica Parland-von Essen</a:t>
            </a:r>
            <a:endParaRPr/>
          </a:p>
          <a:p>
            <a:pPr marL="0" lvl="0" indent="0" algn="l" rtl="0">
              <a:lnSpc>
                <a:spcPct val="100000"/>
              </a:lnSpc>
              <a:spcBef>
                <a:spcPts val="0"/>
              </a:spcBef>
              <a:spcAft>
                <a:spcPts val="0"/>
              </a:spcAft>
              <a:buNone/>
            </a:pPr>
            <a:r>
              <a:rPr lang="sv" u="sng">
                <a:solidFill>
                  <a:schemeClr val="hlink"/>
                </a:solidFill>
                <a:hlinkClick r:id="rId7"/>
              </a:rPr>
              <a:t>Juha Hakala</a:t>
            </a:r>
            <a:endParaRPr/>
          </a:p>
          <a:p>
            <a:pPr marL="0" lvl="0" indent="0" algn="l" rtl="0">
              <a:lnSpc>
                <a:spcPct val="100000"/>
              </a:lnSpc>
              <a:spcBef>
                <a:spcPts val="0"/>
              </a:spcBef>
              <a:spcAft>
                <a:spcPts val="0"/>
              </a:spcAft>
              <a:buNone/>
            </a:pPr>
            <a:r>
              <a:rPr lang="sv" u="sng">
                <a:solidFill>
                  <a:schemeClr val="hlink"/>
                </a:solidFill>
                <a:hlinkClick r:id="rId8"/>
              </a:rPr>
              <a:t>Katja Laine</a:t>
            </a:r>
            <a:endParaRPr/>
          </a:p>
          <a:p>
            <a:pPr marL="0" lvl="0" indent="0" algn="l" rtl="0">
              <a:lnSpc>
                <a:spcPct val="100000"/>
              </a:lnSpc>
              <a:spcBef>
                <a:spcPts val="0"/>
              </a:spcBef>
              <a:spcAft>
                <a:spcPts val="0"/>
              </a:spcAft>
              <a:buNone/>
            </a:pPr>
            <a:r>
              <a:rPr lang="sv" u="sng">
                <a:solidFill>
                  <a:schemeClr val="hlink"/>
                </a:solidFill>
                <a:hlinkClick r:id="rId9"/>
              </a:rPr>
              <a:t>Maria Söderholm</a:t>
            </a:r>
            <a:endParaRPr/>
          </a:p>
          <a:p>
            <a:pPr marL="0" lvl="0" indent="0" algn="l" rtl="0">
              <a:lnSpc>
                <a:spcPct val="100000"/>
              </a:lnSpc>
              <a:spcBef>
                <a:spcPts val="0"/>
              </a:spcBef>
              <a:spcAft>
                <a:spcPts val="0"/>
              </a:spcAft>
              <a:buNone/>
            </a:pPr>
            <a:r>
              <a:rPr lang="sv" u="sng">
                <a:solidFill>
                  <a:schemeClr val="hlink"/>
                </a:solidFill>
                <a:hlinkClick r:id="rId10"/>
              </a:rPr>
              <a:t>Marjut Vuorinen</a:t>
            </a:r>
            <a:endParaRPr/>
          </a:p>
          <a:p>
            <a:pPr marL="0" lvl="0" indent="0" algn="l" rtl="0">
              <a:lnSpc>
                <a:spcPct val="100000"/>
              </a:lnSpc>
              <a:spcBef>
                <a:spcPts val="0"/>
              </a:spcBef>
              <a:spcAft>
                <a:spcPts val="0"/>
              </a:spcAft>
              <a:buNone/>
            </a:pPr>
            <a:r>
              <a:rPr lang="sv" u="sng">
                <a:solidFill>
                  <a:schemeClr val="hlink"/>
                </a:solidFill>
                <a:hlinkClick r:id="rId11"/>
              </a:rPr>
              <a:t>Mika Virtanen</a:t>
            </a:r>
            <a:endParaRPr/>
          </a:p>
          <a:p>
            <a:pPr marL="0" lvl="0" indent="0" algn="l" rtl="0">
              <a:spcBef>
                <a:spcPts val="0"/>
              </a:spcBef>
              <a:spcAft>
                <a:spcPts val="1200"/>
              </a:spcAft>
              <a:buNone/>
            </a:pPr>
            <a:endParaRPr/>
          </a:p>
        </p:txBody>
      </p:sp>
      <p:sp>
        <p:nvSpPr>
          <p:cNvPr id="339" name="Google Shape;339;p49"/>
          <p:cNvSpPr txBox="1"/>
          <p:nvPr/>
        </p:nvSpPr>
        <p:spPr>
          <a:xfrm>
            <a:off x="4828650" y="1152475"/>
            <a:ext cx="3000000" cy="295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1800" u="sng">
                <a:solidFill>
                  <a:schemeClr val="hlink"/>
                </a:solidFill>
                <a:hlinkClick r:id="rId12"/>
              </a:rPr>
              <a:t>Nina-Mari Salminen</a:t>
            </a:r>
            <a:endParaRPr sz="1800">
              <a:solidFill>
                <a:schemeClr val="dk2"/>
              </a:solidFill>
            </a:endParaRPr>
          </a:p>
          <a:p>
            <a:pPr marL="0" lvl="0" indent="0" algn="l" rtl="0">
              <a:spcBef>
                <a:spcPts val="0"/>
              </a:spcBef>
              <a:spcAft>
                <a:spcPts val="0"/>
              </a:spcAft>
              <a:buNone/>
            </a:pPr>
            <a:r>
              <a:rPr lang="sv" sz="1800" u="sng">
                <a:solidFill>
                  <a:schemeClr val="hlink"/>
                </a:solidFill>
                <a:hlinkClick r:id="rId13"/>
              </a:rPr>
              <a:t>Pekka Nygren</a:t>
            </a:r>
            <a:endParaRPr sz="1800">
              <a:solidFill>
                <a:schemeClr val="dk2"/>
              </a:solidFill>
            </a:endParaRPr>
          </a:p>
          <a:p>
            <a:pPr marL="0" lvl="0" indent="0" algn="l" rtl="0">
              <a:spcBef>
                <a:spcPts val="0"/>
              </a:spcBef>
              <a:spcAft>
                <a:spcPts val="0"/>
              </a:spcAft>
              <a:buNone/>
            </a:pPr>
            <a:r>
              <a:rPr lang="sv" sz="1800" u="sng">
                <a:solidFill>
                  <a:schemeClr val="hlink"/>
                </a:solidFill>
                <a:hlinkClick r:id="rId14"/>
              </a:rPr>
              <a:t>Saila Huuskonen</a:t>
            </a:r>
            <a:endParaRPr sz="1800">
              <a:solidFill>
                <a:schemeClr val="dk2"/>
              </a:solidFill>
            </a:endParaRPr>
          </a:p>
          <a:p>
            <a:pPr marL="0" lvl="0" indent="0" algn="l" rtl="0">
              <a:spcBef>
                <a:spcPts val="0"/>
              </a:spcBef>
              <a:spcAft>
                <a:spcPts val="0"/>
              </a:spcAft>
              <a:buNone/>
            </a:pPr>
            <a:r>
              <a:rPr lang="sv" sz="1800" u="sng">
                <a:solidFill>
                  <a:schemeClr val="hlink"/>
                </a:solidFill>
                <a:hlinkClick r:id="rId15"/>
              </a:rPr>
              <a:t>Sonja Sipponen</a:t>
            </a:r>
            <a:endParaRPr sz="1800">
              <a:solidFill>
                <a:schemeClr val="dk2"/>
              </a:solidFill>
            </a:endParaRPr>
          </a:p>
          <a:p>
            <a:pPr marL="0" lvl="0" indent="0" algn="l" rtl="0">
              <a:spcBef>
                <a:spcPts val="0"/>
              </a:spcBef>
              <a:spcAft>
                <a:spcPts val="0"/>
              </a:spcAft>
              <a:buNone/>
            </a:pPr>
            <a:r>
              <a:rPr lang="sv" sz="1800" u="sng">
                <a:solidFill>
                  <a:schemeClr val="hlink"/>
                </a:solidFill>
                <a:hlinkClick r:id="rId16"/>
              </a:rPr>
              <a:t>Tanja Lindholm</a:t>
            </a:r>
            <a:endParaRPr sz="1800">
              <a:solidFill>
                <a:schemeClr val="dk2"/>
              </a:solidFill>
            </a:endParaRPr>
          </a:p>
          <a:p>
            <a:pPr marL="0" lvl="0" indent="0" algn="l" rtl="0">
              <a:spcBef>
                <a:spcPts val="0"/>
              </a:spcBef>
              <a:spcAft>
                <a:spcPts val="0"/>
              </a:spcAft>
              <a:buNone/>
            </a:pPr>
            <a:r>
              <a:rPr lang="sv" sz="1800" u="sng">
                <a:solidFill>
                  <a:schemeClr val="hlink"/>
                </a:solidFill>
                <a:hlinkClick r:id="rId17"/>
              </a:rPr>
              <a:t>Tarja Mäkinen</a:t>
            </a:r>
            <a:endParaRPr sz="1800">
              <a:solidFill>
                <a:schemeClr val="dk2"/>
              </a:solidFill>
            </a:endParaRPr>
          </a:p>
          <a:p>
            <a:pPr marL="0" lvl="0" indent="0" algn="l" rtl="0">
              <a:spcBef>
                <a:spcPts val="0"/>
              </a:spcBef>
              <a:spcAft>
                <a:spcPts val="0"/>
              </a:spcAft>
              <a:buNone/>
            </a:pPr>
            <a:r>
              <a:rPr lang="sv" sz="1800" u="sng">
                <a:solidFill>
                  <a:schemeClr val="hlink"/>
                </a:solidFill>
                <a:hlinkClick r:id="rId18"/>
              </a:rPr>
              <a:t>Timo Taskinen</a:t>
            </a:r>
            <a:endParaRPr sz="1800">
              <a:solidFill>
                <a:schemeClr val="dk2"/>
              </a:solidFill>
            </a:endParaRPr>
          </a:p>
          <a:p>
            <a:pPr marL="0" lvl="0" indent="0" algn="l" rtl="0">
              <a:spcBef>
                <a:spcPts val="0"/>
              </a:spcBef>
              <a:spcAft>
                <a:spcPts val="0"/>
              </a:spcAft>
              <a:buNone/>
            </a:pPr>
            <a:r>
              <a:rPr lang="sv" sz="1800" u="sng">
                <a:solidFill>
                  <a:schemeClr val="hlink"/>
                </a:solidFill>
                <a:hlinkClick r:id="rId19"/>
              </a:rPr>
              <a:t>Tomi Rosti</a:t>
            </a:r>
            <a:endParaRPr sz="1800">
              <a:solidFill>
                <a:schemeClr val="dk2"/>
              </a:solidFill>
            </a:endParaRPr>
          </a:p>
          <a:p>
            <a:pPr marL="0" lvl="0" indent="0" algn="l" rtl="0">
              <a:spcBef>
                <a:spcPts val="0"/>
              </a:spcBef>
              <a:spcAft>
                <a:spcPts val="0"/>
              </a:spcAft>
              <a:buNone/>
            </a:pPr>
            <a:r>
              <a:rPr lang="sv" sz="1800" u="sng">
                <a:solidFill>
                  <a:schemeClr val="hlink"/>
                </a:solidFill>
                <a:hlinkClick r:id="rId20"/>
              </a:rPr>
              <a:t>Tuomas Alaterä</a:t>
            </a:r>
            <a:endParaRPr sz="1800">
              <a:solidFill>
                <a:schemeClr val="dk2"/>
              </a:solidFill>
            </a:endParaRPr>
          </a:p>
          <a:p>
            <a:pPr marL="0" lvl="0" indent="0" algn="l" rtl="0">
              <a:spcBef>
                <a:spcPts val="0"/>
              </a:spcBef>
              <a:spcAft>
                <a:spcPts val="0"/>
              </a:spcAft>
              <a:buNone/>
            </a:pPr>
            <a:r>
              <a:rPr lang="sv" sz="1800" u="sng">
                <a:solidFill>
                  <a:schemeClr val="hlink"/>
                </a:solidFill>
                <a:hlinkClick r:id="rId21"/>
              </a:rPr>
              <a:t>Tuula Pääkkönen</a:t>
            </a:r>
            <a:endParaRPr/>
          </a:p>
        </p:txBody>
      </p:sp>
      <p:sp>
        <p:nvSpPr>
          <p:cNvPr id="342" name="Google Shape;342;p49"/>
          <p:cNvSpPr txBox="1">
            <a:spLocks noGrp="1"/>
          </p:cNvSpPr>
          <p:nvPr>
            <p:ph type="title"/>
          </p:nvPr>
        </p:nvSpPr>
        <p:spPr>
          <a:xfrm>
            <a:off x="2525850" y="4251960"/>
            <a:ext cx="5302800" cy="43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sv" sz="1720">
                <a:solidFill>
                  <a:srgbClr val="008568"/>
                </a:solidFill>
              </a:rPr>
              <a:t>FAIR-periaatteiden soveltaminen -ryhmä</a:t>
            </a:r>
            <a:endParaRPr sz="1720">
              <a:solidFill>
                <a:srgbClr val="008568"/>
              </a:solidFill>
            </a:endParaRPr>
          </a:p>
        </p:txBody>
      </p:sp>
      <p:pic>
        <p:nvPicPr>
          <p:cNvPr id="341" name="Google Shape;341;p49" descr="Avoin tiede -logo."/>
          <p:cNvPicPr preferRelativeResize="0"/>
          <p:nvPr/>
        </p:nvPicPr>
        <p:blipFill rotWithShape="1">
          <a:blip r:embed="rId22">
            <a:alphaModFix/>
          </a:blip>
          <a:srcRect/>
          <a:stretch/>
        </p:blipFill>
        <p:spPr>
          <a:xfrm>
            <a:off x="-401301" y="3902752"/>
            <a:ext cx="3175610" cy="1240743"/>
          </a:xfrm>
          <a:prstGeom prst="rect">
            <a:avLst/>
          </a:prstGeom>
          <a:noFill/>
          <a:ln>
            <a:noFill/>
          </a:ln>
        </p:spPr>
      </p:pic>
      <p:pic>
        <p:nvPicPr>
          <p:cNvPr id="340" name="Google Shape;340;p49">
            <a:extLst>
              <a:ext uri="{C183D7F6-B498-43B3-948B-1728B52AA6E4}">
                <adec:decorative xmlns:adec="http://schemas.microsoft.com/office/drawing/2017/decorative" val="1"/>
              </a:ext>
            </a:extLst>
          </p:cNvPr>
          <p:cNvPicPr preferRelativeResize="0"/>
          <p:nvPr/>
        </p:nvPicPr>
        <p:blipFill rotWithShape="1">
          <a:blip r:embed="rId23">
            <a:alphaModFix/>
          </a:blip>
          <a:srcRect/>
          <a:stretch/>
        </p:blipFill>
        <p:spPr>
          <a:xfrm>
            <a:off x="7284418" y="3664193"/>
            <a:ext cx="1547880" cy="147930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title"/>
          </p:nvPr>
        </p:nvSpPr>
        <p:spPr>
          <a:xfrm>
            <a:off x="311700" y="445025"/>
            <a:ext cx="6074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Mitä FAIR-periaatteet tarkoittavat?</a:t>
            </a:r>
            <a:endParaRPr>
              <a:solidFill>
                <a:srgbClr val="008568"/>
              </a:solidFill>
            </a:endParaRPr>
          </a:p>
        </p:txBody>
      </p:sp>
      <p:sp>
        <p:nvSpPr>
          <p:cNvPr id="81" name="Google Shape;81;p16"/>
          <p:cNvSpPr txBox="1">
            <a:spLocks noGrp="1"/>
          </p:cNvSpPr>
          <p:nvPr>
            <p:ph type="body" idx="1"/>
          </p:nvPr>
        </p:nvSpPr>
        <p:spPr>
          <a:xfrm>
            <a:off x="249850" y="1061975"/>
            <a:ext cx="8579700" cy="38529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sv" sz="1900" dirty="0">
                <a:solidFill>
                  <a:srgbClr val="595959"/>
                </a:solidFill>
              </a:rPr>
              <a:t>Löydettävyys (</a:t>
            </a:r>
            <a:r>
              <a:rPr lang="sv" sz="1900" i="1" dirty="0">
                <a:solidFill>
                  <a:srgbClr val="595959"/>
                </a:solidFill>
              </a:rPr>
              <a:t>Findable</a:t>
            </a:r>
            <a:r>
              <a:rPr lang="sv" sz="1900" dirty="0">
                <a:solidFill>
                  <a:srgbClr val="595959"/>
                </a:solidFill>
              </a:rPr>
              <a:t>), saatavuus (</a:t>
            </a:r>
            <a:r>
              <a:rPr lang="sv" sz="1900" i="1" dirty="0">
                <a:solidFill>
                  <a:srgbClr val="595959"/>
                </a:solidFill>
              </a:rPr>
              <a:t>Accessible</a:t>
            </a:r>
            <a:r>
              <a:rPr lang="sv" sz="1900" dirty="0">
                <a:solidFill>
                  <a:srgbClr val="595959"/>
                </a:solidFill>
              </a:rPr>
              <a:t>), yhteentoimivuus (</a:t>
            </a:r>
            <a:r>
              <a:rPr lang="sv" sz="1900" i="1" dirty="0">
                <a:solidFill>
                  <a:srgbClr val="595959"/>
                </a:solidFill>
              </a:rPr>
              <a:t>Interoperable</a:t>
            </a:r>
            <a:r>
              <a:rPr lang="sv" sz="1900" dirty="0">
                <a:solidFill>
                  <a:srgbClr val="595959"/>
                </a:solidFill>
              </a:rPr>
              <a:t>) ja uudelleenkäytettävyys (</a:t>
            </a:r>
            <a:r>
              <a:rPr lang="sv" sz="1900" i="1" dirty="0">
                <a:solidFill>
                  <a:srgbClr val="595959"/>
                </a:solidFill>
              </a:rPr>
              <a:t>Reusable</a:t>
            </a:r>
            <a:r>
              <a:rPr lang="sv" sz="1900" dirty="0">
                <a:solidFill>
                  <a:srgbClr val="595959"/>
                </a:solidFill>
              </a:rPr>
              <a:t>) ovat tavoitteita, joiden huomioiminen tukee hyvää datanhallintaa, sekä</a:t>
            </a:r>
            <a:r>
              <a:rPr lang="sv" sz="1900" dirty="0"/>
              <a:t> tutkimuksen laatua ja vaikuttavuutta</a:t>
            </a:r>
            <a:endParaRPr sz="1900" dirty="0"/>
          </a:p>
          <a:p>
            <a:pPr marL="457200" lvl="0" indent="-316706" algn="l" rtl="0">
              <a:spcBef>
                <a:spcPts val="1200"/>
              </a:spcBef>
              <a:spcAft>
                <a:spcPts val="0"/>
              </a:spcAft>
              <a:buSzPct val="100000"/>
              <a:buChar char="●"/>
            </a:pPr>
            <a:r>
              <a:rPr lang="sv" sz="1500" dirty="0"/>
              <a:t>Lisää Fair-periaatteista: </a:t>
            </a:r>
            <a:r>
              <a:rPr lang="sv" sz="1500" u="sng" dirty="0">
                <a:solidFill>
                  <a:schemeClr val="hlink"/>
                </a:solidFill>
                <a:hlinkClick r:id="rId3"/>
              </a:rPr>
              <a:t>https://www.go-fair.org/fair-principles/</a:t>
            </a:r>
            <a:r>
              <a:rPr lang="sv" sz="1500" dirty="0"/>
              <a:t> ja </a:t>
            </a:r>
            <a:r>
              <a:rPr lang="sv" sz="1500" u="sng" dirty="0">
                <a:solidFill>
                  <a:schemeClr val="hlink"/>
                </a:solidFill>
                <a:hlinkClick r:id="rId4"/>
              </a:rPr>
              <a:t>https://www.fairdata.fi/tietoa-fairdatasta/fair-periaatteet/</a:t>
            </a:r>
            <a:r>
              <a:rPr lang="sv" sz="1500" dirty="0"/>
              <a:t> </a:t>
            </a:r>
            <a:endParaRPr sz="1500" dirty="0"/>
          </a:p>
          <a:p>
            <a:pPr marL="0" lvl="0" indent="0" algn="l" rtl="0">
              <a:spcBef>
                <a:spcPts val="1200"/>
              </a:spcBef>
              <a:spcAft>
                <a:spcPts val="0"/>
              </a:spcAft>
              <a:buNone/>
            </a:pPr>
            <a:r>
              <a:rPr lang="sv" sz="1900" dirty="0"/>
              <a:t>FAIR-periaatteet on tarkoitettu kaikelle datalle, niin määrälliselle kuin laadulliselle,  ja niiden tavoitteena on datan koneluettavuus ja yhteentoimivuus.</a:t>
            </a:r>
            <a:endParaRPr sz="1900" dirty="0"/>
          </a:p>
          <a:p>
            <a:pPr marL="457200" lvl="0" indent="-316706" algn="l" rtl="0">
              <a:spcBef>
                <a:spcPts val="1200"/>
              </a:spcBef>
              <a:spcAft>
                <a:spcPts val="0"/>
              </a:spcAft>
              <a:buSzPct val="100000"/>
              <a:buChar char="●"/>
            </a:pPr>
            <a:r>
              <a:rPr lang="sv" sz="1500" dirty="0"/>
              <a:t>Samat periaatteet pätevät myös metatietoihin, joilla data kuvataan ja tehdään löydettäväksi.</a:t>
            </a:r>
            <a:endParaRPr sz="1500" dirty="0"/>
          </a:p>
          <a:p>
            <a:pPr marL="0" lvl="0" indent="0" algn="l" rtl="0">
              <a:spcBef>
                <a:spcPts val="1200"/>
              </a:spcBef>
              <a:spcAft>
                <a:spcPts val="1200"/>
              </a:spcAft>
              <a:buNone/>
            </a:pPr>
            <a:r>
              <a:rPr lang="sv" sz="1900" dirty="0"/>
              <a:t>FAIR-data on ihmiselle ymmärrettävää ja sitä pystyy käsittelemään myös ohjelmallisesti. Esimerkiksi ihmiselle ymmärrettävä taulukko pdf-tiedostossa ei ole helposti muokattavissa, kun taas csv-tiedosto on. Hyvin rakenteistettua tietoa voi esimerkiksi yhdistää toisiin samanmuotoisiin tietoihin tai siihen voi kohdistaa hakuja.</a:t>
            </a:r>
            <a:endParaRPr sz="1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solidFill>
                  <a:srgbClr val="008568"/>
                </a:solidFill>
              </a:rPr>
              <a:t>FAIR-periaatteet ja tutkija</a:t>
            </a:r>
            <a:endParaRPr>
              <a:solidFill>
                <a:srgbClr val="008568"/>
              </a:solidFill>
            </a:endParaRPr>
          </a:p>
          <a:p>
            <a:pPr marL="0" lvl="0" indent="0" algn="l" rtl="0">
              <a:spcBef>
                <a:spcPts val="0"/>
              </a:spcBef>
              <a:spcAft>
                <a:spcPts val="0"/>
              </a:spcAft>
              <a:buNone/>
            </a:pPr>
            <a:endParaRPr/>
          </a:p>
        </p:txBody>
      </p:sp>
      <p:sp>
        <p:nvSpPr>
          <p:cNvPr id="87" name="Google Shape;87;p17"/>
          <p:cNvSpPr txBox="1">
            <a:spLocks noGrp="1"/>
          </p:cNvSpPr>
          <p:nvPr>
            <p:ph type="body" idx="1"/>
          </p:nvPr>
        </p:nvSpPr>
        <p:spPr>
          <a:xfrm>
            <a:off x="311700" y="10619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sv"/>
              <a:t>Tutkija voi lähestyä aihetta pohtimalla miten hyvin toinen tutkija pystyisi toistamaan tehdyn työn: löytyvätkö datat ja menetelmät, ovatko ne toisille ymmärrettäviä ja käytettäviä?</a:t>
            </a:r>
            <a:endParaRPr/>
          </a:p>
          <a:p>
            <a:pPr marL="0" lvl="0" indent="0" algn="l" rtl="0">
              <a:spcBef>
                <a:spcPts val="1200"/>
              </a:spcBef>
              <a:spcAft>
                <a:spcPts val="0"/>
              </a:spcAft>
              <a:buNone/>
            </a:pPr>
            <a:r>
              <a:rPr lang="sv"/>
              <a:t>Tutkimusrahoittajat ja tieteelliset kustantajat voivat edellyttää FAIR-periaatteiden noudattamista ja datan hallinnointia.</a:t>
            </a:r>
            <a:endParaRPr/>
          </a:p>
          <a:p>
            <a:pPr marL="0" lvl="0" indent="0" algn="l" rtl="0">
              <a:spcBef>
                <a:spcPts val="1200"/>
              </a:spcBef>
              <a:spcAft>
                <a:spcPts val="1200"/>
              </a:spcAft>
              <a:buNone/>
            </a:pPr>
            <a:r>
              <a:rPr lang="sv"/>
              <a:t>Tämän dokumentin ohjeiden tarkoituksena on tukea tutkijaa oman työnsä suunnittelussa siten, että FAIR-periaatteiden noudattaminen on mahdollisimman vaivatonta. Jokaisen kappaleen lopussa on tutkijan tarkistuslista kappaleen aiheista.</a:t>
            </a:r>
            <a:endParaRPr/>
          </a:p>
        </p:txBody>
      </p:sp>
      <p:pic>
        <p:nvPicPr>
          <p:cNvPr id="88" name="Google Shape;88;p17" descr="FAIR-periaatteet englanniksi: Findable, Accessible, Interoperable, Reusable."/>
          <p:cNvPicPr preferRelativeResize="0"/>
          <p:nvPr/>
        </p:nvPicPr>
        <p:blipFill>
          <a:blip r:embed="rId3">
            <a:alphaModFix/>
          </a:blip>
          <a:stretch>
            <a:fillRect/>
          </a:stretch>
        </p:blipFill>
        <p:spPr>
          <a:xfrm>
            <a:off x="2704775" y="4120350"/>
            <a:ext cx="2840552" cy="964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ctrTitle"/>
          </p:nvPr>
        </p:nvSpPr>
        <p:spPr>
          <a:xfrm>
            <a:off x="311708" y="387000"/>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sv">
                <a:solidFill>
                  <a:srgbClr val="008568"/>
                </a:solidFill>
              </a:rPr>
              <a:t>Datanhallinta </a:t>
            </a:r>
            <a:endParaRPr>
              <a:solidFill>
                <a:srgbClr val="008568"/>
              </a:solidFill>
            </a:endParaRPr>
          </a:p>
          <a:p>
            <a:pPr marL="0" lvl="0" indent="0" algn="ctr" rtl="0">
              <a:spcBef>
                <a:spcPts val="0"/>
              </a:spcBef>
              <a:spcAft>
                <a:spcPts val="0"/>
              </a:spcAft>
              <a:buNone/>
            </a:pPr>
            <a:r>
              <a:rPr lang="sv">
                <a:solidFill>
                  <a:srgbClr val="008568"/>
                </a:solidFill>
              </a:rPr>
              <a:t>osana tutkimusta</a:t>
            </a:r>
            <a:endParaRPr>
              <a:solidFill>
                <a:srgbClr val="008568"/>
              </a:solidFill>
            </a:endParaRPr>
          </a:p>
        </p:txBody>
      </p:sp>
      <p:pic>
        <p:nvPicPr>
          <p:cNvPr id="94" name="Google Shape;94;p1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146825" y="2470600"/>
            <a:ext cx="2502200" cy="2502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311700" y="445025"/>
            <a:ext cx="4884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Koko tutkimuksesta FAIR </a:t>
            </a:r>
            <a:endParaRPr>
              <a:solidFill>
                <a:srgbClr val="008568"/>
              </a:solidFill>
            </a:endParaRPr>
          </a:p>
        </p:txBody>
      </p:sp>
      <p:sp>
        <p:nvSpPr>
          <p:cNvPr id="100" name="Google Shape;100;p19"/>
          <p:cNvSpPr txBox="1">
            <a:spLocks noGrp="1"/>
          </p:cNvSpPr>
          <p:nvPr>
            <p:ph type="body" idx="1"/>
          </p:nvPr>
        </p:nvSpPr>
        <p:spPr>
          <a:xfrm>
            <a:off x="311700" y="943825"/>
            <a:ext cx="5340900" cy="3364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a:t>FAIR-periaatteet eivät saa olla tutkimusprosessista erillisiä.  Niitä pitäisi noudattaa koko tutkimuksen ajan, ja niitä voi soveltaen käyttää kaikkiin tutkimuksen tuotoksiin.</a:t>
            </a:r>
            <a:endParaRPr/>
          </a:p>
          <a:p>
            <a:pPr marL="0" lvl="0" indent="0" algn="l" rtl="0">
              <a:spcBef>
                <a:spcPts val="1200"/>
              </a:spcBef>
              <a:spcAft>
                <a:spcPts val="0"/>
              </a:spcAft>
              <a:buNone/>
            </a:pPr>
            <a:r>
              <a:rPr lang="sv"/>
              <a:t>Toistettavuus voi olla kriteeri, jonka mukaan päätetään mitä tallennetaan. Tällöin on ehdottomasti muistettava myös työnkulun dokumentointi ja tallennus.</a:t>
            </a:r>
            <a:endParaRPr/>
          </a:p>
          <a:p>
            <a:pPr marL="0" lvl="0" indent="0" algn="l" rtl="0">
              <a:spcBef>
                <a:spcPts val="1200"/>
              </a:spcBef>
              <a:spcAft>
                <a:spcPts val="1200"/>
              </a:spcAft>
              <a:buNone/>
            </a:pPr>
            <a:r>
              <a:rPr lang="sv"/>
              <a:t>“FAIR by design” -ajattelussa pyritään suunnittelemaan koko tutkimusprosessi siten, että esimerkiksi metatietoja karttuu automaattisesti ja tarvittavat tunnisteet on helppo luoda. </a:t>
            </a:r>
            <a:endParaRPr/>
          </a:p>
        </p:txBody>
      </p:sp>
      <p:pic>
        <p:nvPicPr>
          <p:cNvPr id="101" name="Google Shape;101;p19">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pic>
        <p:nvPicPr>
          <p:cNvPr id="102" name="Google Shape;102;p19" descr="Data tutkimusprosessin aikana, kiertokulkuun aseteltuna: aineistonhallinnan suunnittelu, datan kerääminen, datan käsittely, projektin aikainen tallennus, datan julkaiseminen ja pitkäaikaissäilytys, haku ja uudelleenkäyttö."/>
          <p:cNvPicPr preferRelativeResize="0"/>
          <p:nvPr/>
        </p:nvPicPr>
        <p:blipFill>
          <a:blip r:embed="rId4">
            <a:alphaModFix/>
          </a:blip>
          <a:stretch>
            <a:fillRect/>
          </a:stretch>
        </p:blipFill>
        <p:spPr>
          <a:xfrm>
            <a:off x="5322175" y="1532450"/>
            <a:ext cx="3770900" cy="2598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990"/>
              <a:buFont typeface="Arial"/>
              <a:buNone/>
            </a:pPr>
            <a:r>
              <a:rPr lang="sv" sz="2210">
                <a:solidFill>
                  <a:srgbClr val="008568"/>
                </a:solidFill>
              </a:rPr>
              <a:t>Datan hallinta alkaa jo tutkimuksen suunnitteluvaiheessa </a:t>
            </a:r>
            <a:br>
              <a:rPr lang="sv" sz="2210">
                <a:solidFill>
                  <a:srgbClr val="008568"/>
                </a:solidFill>
              </a:rPr>
            </a:br>
            <a:r>
              <a:rPr lang="sv" sz="2210">
                <a:solidFill>
                  <a:srgbClr val="008568"/>
                </a:solidFill>
              </a:rPr>
              <a:t>(DMP - Data Management Plan)</a:t>
            </a:r>
            <a:endParaRPr sz="2210">
              <a:solidFill>
                <a:srgbClr val="008568"/>
              </a:solidFill>
            </a:endParaRPr>
          </a:p>
          <a:p>
            <a:pPr marL="0" lvl="0" indent="0" algn="l" rtl="0">
              <a:spcBef>
                <a:spcPts val="1200"/>
              </a:spcBef>
              <a:spcAft>
                <a:spcPts val="0"/>
              </a:spcAft>
              <a:buSzPts val="990"/>
              <a:buNone/>
            </a:pPr>
            <a:endParaRPr sz="2520">
              <a:solidFill>
                <a:srgbClr val="008568"/>
              </a:solidFill>
            </a:endParaRPr>
          </a:p>
        </p:txBody>
      </p:sp>
      <p:sp>
        <p:nvSpPr>
          <p:cNvPr id="108" name="Google Shape;108;p20"/>
          <p:cNvSpPr txBox="1">
            <a:spLocks noGrp="1"/>
          </p:cNvSpPr>
          <p:nvPr>
            <p:ph type="body" idx="1"/>
          </p:nvPr>
        </p:nvSpPr>
        <p:spPr>
          <a:xfrm>
            <a:off x="311700" y="1395000"/>
            <a:ext cx="8520600" cy="3416400"/>
          </a:xfrm>
          <a:prstGeom prst="rect">
            <a:avLst/>
          </a:prstGeom>
        </p:spPr>
        <p:txBody>
          <a:bodyPr spcFirstLastPara="1" wrap="square" lIns="91425" tIns="91425" rIns="91425" bIns="91425" anchor="t" anchorCtr="0">
            <a:normAutofit/>
          </a:bodyPr>
          <a:lstStyle/>
          <a:p>
            <a:pPr marL="0" lvl="0" indent="0" algn="l" rtl="0">
              <a:lnSpc>
                <a:spcPct val="95000"/>
              </a:lnSpc>
              <a:spcBef>
                <a:spcPts val="0"/>
              </a:spcBef>
              <a:spcAft>
                <a:spcPts val="0"/>
              </a:spcAft>
              <a:buNone/>
            </a:pPr>
            <a:r>
              <a:rPr lang="sv">
                <a:solidFill>
                  <a:srgbClr val="595959"/>
                </a:solidFill>
              </a:rPr>
              <a:t>FAIR-periaatteiden toteuttamista tehdään koko tutkimuksen ajan. Suunnittele siis</a:t>
            </a:r>
            <a:endParaRPr>
              <a:solidFill>
                <a:srgbClr val="595959"/>
              </a:solidFill>
            </a:endParaRPr>
          </a:p>
          <a:p>
            <a:pPr marL="457200" lvl="0" indent="-342900" algn="l" rtl="0">
              <a:lnSpc>
                <a:spcPct val="95000"/>
              </a:lnSpc>
              <a:spcBef>
                <a:spcPts val="1200"/>
              </a:spcBef>
              <a:spcAft>
                <a:spcPts val="0"/>
              </a:spcAft>
              <a:buSzPts val="1800"/>
              <a:buChar char="●"/>
            </a:pPr>
            <a:r>
              <a:rPr lang="sv"/>
              <a:t>datan koko elinkaari ja huomioi se tutkimuksen suunnittelussa (esim. säilytettävät, pitkäaikaissäilytettävät ja tuhottavat versiot).</a:t>
            </a:r>
            <a:endParaRPr/>
          </a:p>
          <a:p>
            <a:pPr marL="457200" lvl="0" indent="-342900" algn="l" rtl="0">
              <a:lnSpc>
                <a:spcPct val="95000"/>
              </a:lnSpc>
              <a:spcBef>
                <a:spcPts val="0"/>
              </a:spcBef>
              <a:spcAft>
                <a:spcPts val="0"/>
              </a:spcAft>
              <a:buClr>
                <a:srgbClr val="595959"/>
              </a:buClr>
              <a:buSzPts val="1800"/>
              <a:buChar char="●"/>
            </a:pPr>
            <a:r>
              <a:rPr lang="sv">
                <a:solidFill>
                  <a:srgbClr val="595959"/>
                </a:solidFill>
              </a:rPr>
              <a:t>dataan liittyvät tekniset tiedot sekä oikeuksiin liittyvät asiat.</a:t>
            </a:r>
            <a:endParaRPr>
              <a:solidFill>
                <a:srgbClr val="595959"/>
              </a:solidFill>
            </a:endParaRPr>
          </a:p>
          <a:p>
            <a:pPr marL="457200" lvl="0" indent="-342900" algn="l" rtl="0">
              <a:lnSpc>
                <a:spcPct val="95000"/>
              </a:lnSpc>
              <a:spcBef>
                <a:spcPts val="0"/>
              </a:spcBef>
              <a:spcAft>
                <a:spcPts val="0"/>
              </a:spcAft>
              <a:buClr>
                <a:srgbClr val="595959"/>
              </a:buClr>
              <a:buSzPts val="1800"/>
              <a:buChar char="●"/>
            </a:pPr>
            <a:r>
              <a:rPr lang="sv">
                <a:solidFill>
                  <a:srgbClr val="595959"/>
                </a:solidFill>
              </a:rPr>
              <a:t>dokumentaation eri muodot (esim. lähdekoodi, koodisto, ohjeistukset) jotka yhdessä parantavat läpinäkyvyyttä.</a:t>
            </a:r>
            <a:endParaRPr>
              <a:solidFill>
                <a:srgbClr val="595959"/>
              </a:solidFill>
            </a:endParaRPr>
          </a:p>
          <a:p>
            <a:pPr marL="0" lvl="0" indent="0" algn="l" rtl="0">
              <a:lnSpc>
                <a:spcPct val="95000"/>
              </a:lnSpc>
              <a:spcBef>
                <a:spcPts val="1200"/>
              </a:spcBef>
              <a:spcAft>
                <a:spcPts val="1200"/>
              </a:spcAft>
              <a:buNone/>
            </a:pPr>
            <a:r>
              <a:rPr lang="sv"/>
              <a:t>Vastuulliseen tutkimukseen kuuluu prosessin läpinäkyvyys, eli sen avaaminen mitä datalle on tehty ja miten lopputulokseen päästy. Tämä on otettava huomioon aineistonhallintasuunnitelmassa, joka pitää laatia jo hankkeen suunnitteluvaiheessa ja jota on pidettävä yllä tutkimuksen edetessä.</a:t>
            </a:r>
            <a:endParaRPr>
              <a:solidFill>
                <a:srgbClr val="595959"/>
              </a:solidFill>
            </a:endParaRPr>
          </a:p>
        </p:txBody>
      </p:sp>
      <p:pic>
        <p:nvPicPr>
          <p:cNvPr id="109" name="Google Shape;109;p20">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solidFill>
                  <a:srgbClr val="008568"/>
                </a:solidFill>
              </a:rPr>
              <a:t>Datan elinkaaresta (1): Datan kypsyystaso</a:t>
            </a:r>
            <a:endParaRPr>
              <a:solidFill>
                <a:srgbClr val="008568"/>
              </a:solidFill>
            </a:endParaRPr>
          </a:p>
        </p:txBody>
      </p:sp>
      <p:sp>
        <p:nvSpPr>
          <p:cNvPr id="115" name="Google Shape;115;p21"/>
          <p:cNvSpPr txBox="1">
            <a:spLocks noGrp="1"/>
          </p:cNvSpPr>
          <p:nvPr>
            <p:ph type="body" idx="1"/>
          </p:nvPr>
        </p:nvSpPr>
        <p:spPr>
          <a:xfrm>
            <a:off x="311700" y="1017725"/>
            <a:ext cx="8572500" cy="38508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275"/>
              <a:buFont typeface="Arial"/>
              <a:buNone/>
            </a:pPr>
            <a:r>
              <a:rPr lang="sv" b="1" dirty="0">
                <a:solidFill>
                  <a:srgbClr val="595959"/>
                </a:solidFill>
              </a:rPr>
              <a:t>Raakadatalla </a:t>
            </a:r>
            <a:r>
              <a:rPr lang="sv" dirty="0">
                <a:solidFill>
                  <a:srgbClr val="595959"/>
                </a:solidFill>
              </a:rPr>
              <a:t>tarkoitetaan dataa alkuperäisessä muodossaan, niin kuin se on saatu suoraan lähteestä ennen kuin sitä on mitenkään käsitelty.</a:t>
            </a:r>
            <a:endParaRPr dirty="0">
              <a:solidFill>
                <a:srgbClr val="595959"/>
              </a:solidFill>
            </a:endParaRPr>
          </a:p>
          <a:p>
            <a:pPr marL="0" lvl="0" indent="0" algn="l" rtl="0">
              <a:spcBef>
                <a:spcPts val="1200"/>
              </a:spcBef>
              <a:spcAft>
                <a:spcPts val="0"/>
              </a:spcAft>
              <a:buClr>
                <a:schemeClr val="dk1"/>
              </a:buClr>
              <a:buSzPts val="275"/>
              <a:buFont typeface="Arial"/>
              <a:buNone/>
            </a:pPr>
            <a:r>
              <a:rPr lang="sv" b="1" dirty="0"/>
              <a:t>Primääridatalla </a:t>
            </a:r>
            <a:r>
              <a:rPr lang="sv" dirty="0"/>
              <a:t>tarkoitetaan tiettyä tarkoitusta varten kerättyä tai luotua ja ylläpidettyä dataa, esim. tekijän vastuulla olevaa “master-kopiota” datasta, jota tutkija käyttää tutkimuksessaan.</a:t>
            </a:r>
            <a:endParaRPr dirty="0">
              <a:solidFill>
                <a:srgbClr val="595959"/>
              </a:solidFill>
            </a:endParaRPr>
          </a:p>
          <a:p>
            <a:pPr marL="0" lvl="0" indent="0" algn="l" rtl="0">
              <a:spcBef>
                <a:spcPts val="1200"/>
              </a:spcBef>
              <a:spcAft>
                <a:spcPts val="0"/>
              </a:spcAft>
              <a:buClr>
                <a:schemeClr val="dk1"/>
              </a:buClr>
              <a:buSzPts val="275"/>
              <a:buFont typeface="Arial"/>
              <a:buNone/>
            </a:pPr>
            <a:r>
              <a:rPr lang="sv" b="1" dirty="0">
                <a:solidFill>
                  <a:srgbClr val="595959"/>
                </a:solidFill>
              </a:rPr>
              <a:t>Julkaistu tutkimusdata</a:t>
            </a:r>
            <a:r>
              <a:rPr lang="sv" dirty="0">
                <a:solidFill>
                  <a:srgbClr val="595959"/>
                </a:solidFill>
              </a:rPr>
              <a:t> on viitattavissa oleva datakokonaisuus, joka voi kasvaa hallinnoidun laatu-, dokumentaatio- ja versiointiprosessin kautta. Minimissään sen metadata on julkisesti saatavissa ja saatavuuden rajoitukset on määritelty koneluettavasti. Julkastu tutkimusdata voi koostua useammasta primäärilähteestä tuodusta datasta.</a:t>
            </a:r>
            <a:endParaRPr sz="1350" dirty="0">
              <a:solidFill>
                <a:srgbClr val="980000"/>
              </a:solidFill>
            </a:endParaRPr>
          </a:p>
          <a:p>
            <a:pPr marL="0" lvl="0" indent="0" algn="l" rtl="0">
              <a:spcBef>
                <a:spcPts val="1200"/>
              </a:spcBef>
              <a:spcAft>
                <a:spcPts val="0"/>
              </a:spcAft>
              <a:buSzPts val="275"/>
              <a:buNone/>
            </a:pPr>
            <a:endParaRPr sz="1350" dirty="0"/>
          </a:p>
          <a:p>
            <a:pPr marL="0" lvl="0" indent="0" algn="l" rtl="0">
              <a:spcBef>
                <a:spcPts val="1200"/>
              </a:spcBef>
              <a:spcAft>
                <a:spcPts val="1200"/>
              </a:spcAft>
              <a:buSzPts val="275"/>
              <a:buNone/>
            </a:pPr>
            <a:endParaRPr sz="450" dirty="0"/>
          </a:p>
        </p:txBody>
      </p:sp>
      <p:pic>
        <p:nvPicPr>
          <p:cNvPr id="116" name="Google Shape;116;p21">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828640" y="400763"/>
            <a:ext cx="705585" cy="6612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1697</TotalTime>
  <Words>4220</Words>
  <Application>Microsoft Office PowerPoint</Application>
  <PresentationFormat>Näytössä katseltava esitys (16:9)</PresentationFormat>
  <Paragraphs>294</Paragraphs>
  <Slides>37</Slides>
  <Notes>37</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37</vt:i4>
      </vt:variant>
    </vt:vector>
  </HeadingPairs>
  <TitlesOfParts>
    <vt:vector size="41" baseType="lpstr">
      <vt:lpstr>Roboto</vt:lpstr>
      <vt:lpstr>Arial</vt:lpstr>
      <vt:lpstr>Source Sans Pro</vt:lpstr>
      <vt:lpstr>Simple Light</vt:lpstr>
      <vt:lpstr>Laatua ja vaikuttavuutta tutkijan työhön datanhallinnan avulla</vt:lpstr>
      <vt:lpstr>Sisällys</vt:lpstr>
      <vt:lpstr>Mitä tutkimusdata on? </vt:lpstr>
      <vt:lpstr>Mitä FAIR-periaatteet tarkoittavat?</vt:lpstr>
      <vt:lpstr>FAIR-periaatteet ja tutkija </vt:lpstr>
      <vt:lpstr>Datanhallinta  osana tutkimusta</vt:lpstr>
      <vt:lpstr>Koko tutkimuksesta FAIR </vt:lpstr>
      <vt:lpstr>Datan hallinta alkaa jo tutkimuksen suunnitteluvaiheessa  (DMP - Data Management Plan) </vt:lpstr>
      <vt:lpstr>Datan elinkaaresta (1): Datan kypsyystaso</vt:lpstr>
      <vt:lpstr>Datan elinkaaresta (2): Luonti ja valmistelu</vt:lpstr>
      <vt:lpstr>Datan elinkaaresta (3): Jalostaminen ja hallinta</vt:lpstr>
      <vt:lpstr>Ohjeita datan elinkaareen ja sen dokumentointiin </vt:lpstr>
      <vt:lpstr>TARKISTUSLISTA: Onko tutkimuksesi toistettavaa?</vt:lpstr>
      <vt:lpstr>Datan arvon ja laadun arvioiminen</vt:lpstr>
      <vt:lpstr>FAIR-periaatteet ja datan arvo</vt:lpstr>
      <vt:lpstr>Datan arvon muuttuminen</vt:lpstr>
      <vt:lpstr>Julkaistuja ohjeita datan arvon ja laadun  arvioimiseen</vt:lpstr>
      <vt:lpstr>Näkökulmia datan odotetun uudelleen käytön  arvioimiseen </vt:lpstr>
      <vt:lpstr>Näkökulmia datan tulevan arvon arvioimiseen</vt:lpstr>
      <vt:lpstr>Näkökulmia todistetun merkityksen arvioimiseen  </vt:lpstr>
      <vt:lpstr>Vaikuttavuuden ulottuvuudet  </vt:lpstr>
      <vt:lpstr>Laadukas data kuvaa todellisuutta  </vt:lpstr>
      <vt:lpstr>Laadukas data on kuvattu hyvin  </vt:lpstr>
      <vt:lpstr>Laadukasta dataa on mahdollista käyttää uudelleen </vt:lpstr>
      <vt:lpstr>Kuinka arvokasta datasi on?</vt:lpstr>
      <vt:lpstr> Datan jakaminen  ja tallentaminen </vt:lpstr>
      <vt:lpstr>Datan käsittelyvaiheista</vt:lpstr>
      <vt:lpstr>Datasetin kokoaminen ajatellen jatkokäyttöä</vt:lpstr>
      <vt:lpstr>Tallennus- ja julkaisupalveluiden valinta</vt:lpstr>
      <vt:lpstr>Luotettavien palveluiden tunnistaminen</vt:lpstr>
      <vt:lpstr>Staattisen datan julkaiseminen</vt:lpstr>
      <vt:lpstr>Muuttuvan datan julkaiseminen</vt:lpstr>
      <vt:lpstr>Esimerkkejä viittaamisesta muuttuviin aineistoihin</vt:lpstr>
      <vt:lpstr>Käyttörajoitettu aineisto </vt:lpstr>
      <vt:lpstr>Datan pitkäaikaissäilyttäminen Suomessa</vt:lpstr>
      <vt:lpstr>TARKISTUSLISTA: Ovatko data-asiasi hallussa?</vt:lpstr>
      <vt:lpstr>Tekijät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Laatua ja vaikuttavuutta tutkijan työhön datanhallinnan avulla</dc:title>
  <dc:creator>Sonja Sipponen</dc:creator>
  <cp:lastModifiedBy>Hanna Lahdenperä</cp:lastModifiedBy>
  <cp:revision>21</cp:revision>
  <dcterms:modified xsi:type="dcterms:W3CDTF">2023-06-05T13:22:31Z</dcterms:modified>
</cp:coreProperties>
</file>